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2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23.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8.xml" ContentType="application/vnd.openxmlformats-officedocument.presentationml.slide+xml"/>
  <Override PartName="/ppt/slides/slide21.xml" ContentType="application/vnd.openxmlformats-officedocument.presentationml.slide+xml"/>
  <Override PartName="/ppt/slides/slide17.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7.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10.xml" ContentType="application/vnd.openxmlformats-officedocument.presentationml.notesSlide+xml"/>
  <Override PartName="/ppt/notesSlides/notesSlide18.xml" ContentType="application/vnd.openxmlformats-officedocument.presentationml.notesSlide+xml"/>
  <Override PartName="/ppt/notesSlides/notesSlide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17.xml" ContentType="application/vnd.openxmlformats-officedocument.presentationml.notesSlide+xml"/>
  <Override PartName="/ppt/notesSlides/notesSlide19.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2.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1.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6" r:id="rId1"/>
  </p:sldMasterIdLst>
  <p:notesMasterIdLst>
    <p:notesMasterId r:id="rId25"/>
  </p:notesMasterIdLst>
  <p:sldIdLst>
    <p:sldId id="256" r:id="rId2"/>
    <p:sldId id="257" r:id="rId3"/>
    <p:sldId id="258" r:id="rId4"/>
    <p:sldId id="260" r:id="rId5"/>
    <p:sldId id="267" r:id="rId6"/>
    <p:sldId id="261" r:id="rId7"/>
    <p:sldId id="263" r:id="rId8"/>
    <p:sldId id="268" r:id="rId9"/>
    <p:sldId id="270" r:id="rId10"/>
    <p:sldId id="269" r:id="rId11"/>
    <p:sldId id="280" r:id="rId12"/>
    <p:sldId id="281" r:id="rId13"/>
    <p:sldId id="275" r:id="rId14"/>
    <p:sldId id="285" r:id="rId15"/>
    <p:sldId id="286" r:id="rId16"/>
    <p:sldId id="282" r:id="rId17"/>
    <p:sldId id="276" r:id="rId18"/>
    <p:sldId id="277" r:id="rId19"/>
    <p:sldId id="278" r:id="rId20"/>
    <p:sldId id="287" r:id="rId21"/>
    <p:sldId id="279" r:id="rId22"/>
    <p:sldId id="283" r:id="rId23"/>
    <p:sldId id="284" r:id="rId2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D47B0FD6-D83F-4D42-AF4A-856FB009A923}" type="datetimeFigureOut">
              <a:rPr lang="en-US" smtClean="0"/>
              <a:t>5/2/2016</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14866C90-784D-40A0-8287-49C1E209EA42}" type="slidenum">
              <a:rPr lang="en-US" smtClean="0"/>
              <a:t>‹#›</a:t>
            </a:fld>
            <a:endParaRPr lang="en-US"/>
          </a:p>
        </p:txBody>
      </p:sp>
    </p:spTree>
    <p:extLst>
      <p:ext uri="{BB962C8B-B14F-4D97-AF65-F5344CB8AC3E}">
        <p14:creationId xmlns:p14="http://schemas.microsoft.com/office/powerpoint/2010/main" val="2700837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ESMT – employee status maintenance</a:t>
            </a:r>
            <a:r>
              <a:rPr lang="en-US" baseline="0" dirty="0" smtClean="0"/>
              <a:t> transaction</a:t>
            </a:r>
          </a:p>
          <a:p>
            <a:r>
              <a:rPr lang="en-US" baseline="0" dirty="0" smtClean="0"/>
              <a:t>TESMT – Transition Employee Status Maintenance transaction</a:t>
            </a:r>
          </a:p>
          <a:p>
            <a:r>
              <a:rPr lang="en-US" baseline="0" dirty="0" smtClean="0"/>
              <a:t>PACT – Personnel Action</a:t>
            </a:r>
          </a:p>
          <a:p>
            <a:r>
              <a:rPr lang="en-US" baseline="0" dirty="0" smtClean="0"/>
              <a:t>PART - Personnel Action Reason</a:t>
            </a:r>
          </a:p>
          <a:p>
            <a:endParaRPr lang="en-US" dirty="0"/>
          </a:p>
        </p:txBody>
      </p:sp>
      <p:sp>
        <p:nvSpPr>
          <p:cNvPr id="4" name="Slide Number Placeholder 3"/>
          <p:cNvSpPr>
            <a:spLocks noGrp="1"/>
          </p:cNvSpPr>
          <p:nvPr>
            <p:ph type="sldNum" sz="quarter" idx="10"/>
          </p:nvPr>
        </p:nvSpPr>
        <p:spPr/>
        <p:txBody>
          <a:bodyPr/>
          <a:lstStyle/>
          <a:p>
            <a:fld id="{14866C90-784D-40A0-8287-49C1E209EA42}" type="slidenum">
              <a:rPr lang="en-US" smtClean="0"/>
              <a:t>3</a:t>
            </a:fld>
            <a:endParaRPr lang="en-US"/>
          </a:p>
        </p:txBody>
      </p:sp>
    </p:spTree>
    <p:extLst>
      <p:ext uri="{BB962C8B-B14F-4D97-AF65-F5344CB8AC3E}">
        <p14:creationId xmlns:p14="http://schemas.microsoft.com/office/powerpoint/2010/main" val="24722941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Attach to ESMT - this would be perfect</a:t>
            </a:r>
            <a:r>
              <a:rPr lang="en-US" baseline="0" dirty="0" smtClean="0"/>
              <a:t> for temp hire form </a:t>
            </a:r>
          </a:p>
          <a:p>
            <a:r>
              <a:rPr lang="en-US" baseline="0" dirty="0" smtClean="0"/>
              <a:t>Permanent hires which normally have more than 4 pages of documentation need to be e-faxed</a:t>
            </a:r>
          </a:p>
          <a:p>
            <a:r>
              <a:rPr lang="en-US" baseline="0" dirty="0" smtClean="0"/>
              <a:t>A handout is available to show you how to upload documentation directly to the ESMT</a:t>
            </a:r>
            <a:endParaRPr lang="en-US" dirty="0"/>
          </a:p>
        </p:txBody>
      </p:sp>
      <p:sp>
        <p:nvSpPr>
          <p:cNvPr id="4" name="Slide Number Placeholder 3"/>
          <p:cNvSpPr>
            <a:spLocks noGrp="1"/>
          </p:cNvSpPr>
          <p:nvPr>
            <p:ph type="sldNum" sz="quarter" idx="10"/>
          </p:nvPr>
        </p:nvSpPr>
        <p:spPr/>
        <p:txBody>
          <a:bodyPr/>
          <a:lstStyle/>
          <a:p>
            <a:fld id="{14866C90-784D-40A0-8287-49C1E209EA42}" type="slidenum">
              <a:rPr lang="en-US" smtClean="0"/>
              <a:t>12</a:t>
            </a:fld>
            <a:endParaRPr lang="en-US"/>
          </a:p>
        </p:txBody>
      </p:sp>
    </p:spTree>
    <p:extLst>
      <p:ext uri="{BB962C8B-B14F-4D97-AF65-F5344CB8AC3E}">
        <p14:creationId xmlns:p14="http://schemas.microsoft.com/office/powerpoint/2010/main" val="26385214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866C90-784D-40A0-8287-49C1E209EA42}" type="slidenum">
              <a:rPr lang="en-US" smtClean="0"/>
              <a:t>13</a:t>
            </a:fld>
            <a:endParaRPr lang="en-US"/>
          </a:p>
        </p:txBody>
      </p:sp>
    </p:spTree>
    <p:extLst>
      <p:ext uri="{BB962C8B-B14F-4D97-AF65-F5344CB8AC3E}">
        <p14:creationId xmlns:p14="http://schemas.microsoft.com/office/powerpoint/2010/main" val="14940441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866C90-784D-40A0-8287-49C1E209EA42}" type="slidenum">
              <a:rPr lang="en-US" smtClean="0"/>
              <a:t>14</a:t>
            </a:fld>
            <a:endParaRPr lang="en-US"/>
          </a:p>
        </p:txBody>
      </p:sp>
    </p:spTree>
    <p:extLst>
      <p:ext uri="{BB962C8B-B14F-4D97-AF65-F5344CB8AC3E}">
        <p14:creationId xmlns:p14="http://schemas.microsoft.com/office/powerpoint/2010/main" val="18882784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866C90-784D-40A0-8287-49C1E209EA42}" type="slidenum">
              <a:rPr lang="en-US" smtClean="0"/>
              <a:t>15</a:t>
            </a:fld>
            <a:endParaRPr lang="en-US"/>
          </a:p>
        </p:txBody>
      </p:sp>
    </p:spTree>
    <p:extLst>
      <p:ext uri="{BB962C8B-B14F-4D97-AF65-F5344CB8AC3E}">
        <p14:creationId xmlns:p14="http://schemas.microsoft.com/office/powerpoint/2010/main" val="26143291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866C90-784D-40A0-8287-49C1E209EA42}" type="slidenum">
              <a:rPr lang="en-US" smtClean="0"/>
              <a:t>16</a:t>
            </a:fld>
            <a:endParaRPr lang="en-US"/>
          </a:p>
        </p:txBody>
      </p:sp>
    </p:spTree>
    <p:extLst>
      <p:ext uri="{BB962C8B-B14F-4D97-AF65-F5344CB8AC3E}">
        <p14:creationId xmlns:p14="http://schemas.microsoft.com/office/powerpoint/2010/main" val="33190205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866C90-784D-40A0-8287-49C1E209EA42}" type="slidenum">
              <a:rPr lang="en-US" smtClean="0"/>
              <a:t>17</a:t>
            </a:fld>
            <a:endParaRPr lang="en-US"/>
          </a:p>
        </p:txBody>
      </p:sp>
    </p:spTree>
    <p:extLst>
      <p:ext uri="{BB962C8B-B14F-4D97-AF65-F5344CB8AC3E}">
        <p14:creationId xmlns:p14="http://schemas.microsoft.com/office/powerpoint/2010/main" val="21979576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866C90-784D-40A0-8287-49C1E209EA42}" type="slidenum">
              <a:rPr lang="en-US" smtClean="0"/>
              <a:t>18</a:t>
            </a:fld>
            <a:endParaRPr lang="en-US"/>
          </a:p>
        </p:txBody>
      </p:sp>
    </p:spTree>
    <p:extLst>
      <p:ext uri="{BB962C8B-B14F-4D97-AF65-F5344CB8AC3E}">
        <p14:creationId xmlns:p14="http://schemas.microsoft.com/office/powerpoint/2010/main" val="17508971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866C90-784D-40A0-8287-49C1E209EA42}" type="slidenum">
              <a:rPr lang="en-US" smtClean="0"/>
              <a:t>19</a:t>
            </a:fld>
            <a:endParaRPr lang="en-US"/>
          </a:p>
        </p:txBody>
      </p:sp>
    </p:spTree>
    <p:extLst>
      <p:ext uri="{BB962C8B-B14F-4D97-AF65-F5344CB8AC3E}">
        <p14:creationId xmlns:p14="http://schemas.microsoft.com/office/powerpoint/2010/main" val="3718296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866C90-784D-40A0-8287-49C1E209EA42}" type="slidenum">
              <a:rPr lang="en-US" smtClean="0"/>
              <a:t>20</a:t>
            </a:fld>
            <a:endParaRPr lang="en-US"/>
          </a:p>
        </p:txBody>
      </p:sp>
    </p:spTree>
    <p:extLst>
      <p:ext uri="{BB962C8B-B14F-4D97-AF65-F5344CB8AC3E}">
        <p14:creationId xmlns:p14="http://schemas.microsoft.com/office/powerpoint/2010/main" val="88193429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866C90-784D-40A0-8287-49C1E209EA42}" type="slidenum">
              <a:rPr lang="en-US" smtClean="0"/>
              <a:t>21</a:t>
            </a:fld>
            <a:endParaRPr lang="en-US"/>
          </a:p>
        </p:txBody>
      </p:sp>
    </p:spTree>
    <p:extLst>
      <p:ext uri="{BB962C8B-B14F-4D97-AF65-F5344CB8AC3E}">
        <p14:creationId xmlns:p14="http://schemas.microsoft.com/office/powerpoint/2010/main" val="3977028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PACT code – ORIGL</a:t>
            </a:r>
            <a:r>
              <a:rPr lang="en-US" baseline="0" dirty="0" smtClean="0"/>
              <a:t> – original appointment/new hire</a:t>
            </a:r>
          </a:p>
          <a:p>
            <a:r>
              <a:rPr lang="en-US" baseline="0" dirty="0" smtClean="0"/>
              <a:t>Eleven different PART codes available</a:t>
            </a:r>
          </a:p>
          <a:p>
            <a:r>
              <a:rPr lang="en-US" baseline="0" dirty="0" smtClean="0"/>
              <a:t>If you are DOP covered agency – some will not apply like EXE – Exempt Elected Officer or EXP – Exempt State Police</a:t>
            </a:r>
          </a:p>
          <a:p>
            <a:r>
              <a:rPr lang="en-US" baseline="0" dirty="0" smtClean="0"/>
              <a:t>What you need to use are</a:t>
            </a:r>
            <a:endParaRPr lang="en-US" dirty="0"/>
          </a:p>
        </p:txBody>
      </p:sp>
      <p:sp>
        <p:nvSpPr>
          <p:cNvPr id="4" name="Slide Number Placeholder 3"/>
          <p:cNvSpPr>
            <a:spLocks noGrp="1"/>
          </p:cNvSpPr>
          <p:nvPr>
            <p:ph type="sldNum" sz="quarter" idx="10"/>
          </p:nvPr>
        </p:nvSpPr>
        <p:spPr/>
        <p:txBody>
          <a:bodyPr/>
          <a:lstStyle/>
          <a:p>
            <a:fld id="{14866C90-784D-40A0-8287-49C1E209EA42}" type="slidenum">
              <a:rPr lang="en-US" smtClean="0"/>
              <a:t>4</a:t>
            </a:fld>
            <a:endParaRPr lang="en-US"/>
          </a:p>
        </p:txBody>
      </p:sp>
    </p:spTree>
    <p:extLst>
      <p:ext uri="{BB962C8B-B14F-4D97-AF65-F5344CB8AC3E}">
        <p14:creationId xmlns:p14="http://schemas.microsoft.com/office/powerpoint/2010/main" val="313370954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866C90-784D-40A0-8287-49C1E209EA42}" type="slidenum">
              <a:rPr lang="en-US" smtClean="0"/>
              <a:t>22</a:t>
            </a:fld>
            <a:endParaRPr lang="en-US"/>
          </a:p>
        </p:txBody>
      </p:sp>
    </p:spTree>
    <p:extLst>
      <p:ext uri="{BB962C8B-B14F-4D97-AF65-F5344CB8AC3E}">
        <p14:creationId xmlns:p14="http://schemas.microsoft.com/office/powerpoint/2010/main" val="35611036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866C90-784D-40A0-8287-49C1E209EA42}" type="slidenum">
              <a:rPr lang="en-US" smtClean="0"/>
              <a:t>23</a:t>
            </a:fld>
            <a:endParaRPr lang="en-US"/>
          </a:p>
        </p:txBody>
      </p:sp>
    </p:spTree>
    <p:extLst>
      <p:ext uri="{BB962C8B-B14F-4D97-AF65-F5344CB8AC3E}">
        <p14:creationId xmlns:p14="http://schemas.microsoft.com/office/powerpoint/2010/main" val="40672787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PACT code – ORIGL</a:t>
            </a:r>
            <a:r>
              <a:rPr lang="en-US" baseline="0" dirty="0" smtClean="0"/>
              <a:t> – original appointment/new hire</a:t>
            </a:r>
          </a:p>
          <a:p>
            <a:r>
              <a:rPr lang="en-US" baseline="0" dirty="0" smtClean="0"/>
              <a:t>Eleven different PART codes available</a:t>
            </a:r>
          </a:p>
          <a:p>
            <a:r>
              <a:rPr lang="en-US" baseline="0" dirty="0" smtClean="0"/>
              <a:t>If you are DOP covered agency – some will not apply like EXE – Exempt Elected Officer or EXP – Exempt State Police</a:t>
            </a:r>
          </a:p>
          <a:p>
            <a:r>
              <a:rPr lang="en-US" baseline="0" dirty="0" smtClean="0"/>
              <a:t>What you need to use are</a:t>
            </a:r>
            <a:endParaRPr lang="en-US" dirty="0"/>
          </a:p>
        </p:txBody>
      </p:sp>
      <p:sp>
        <p:nvSpPr>
          <p:cNvPr id="4" name="Slide Number Placeholder 3"/>
          <p:cNvSpPr>
            <a:spLocks noGrp="1"/>
          </p:cNvSpPr>
          <p:nvPr>
            <p:ph type="sldNum" sz="quarter" idx="10"/>
          </p:nvPr>
        </p:nvSpPr>
        <p:spPr/>
        <p:txBody>
          <a:bodyPr/>
          <a:lstStyle/>
          <a:p>
            <a:fld id="{14866C90-784D-40A0-8287-49C1E209EA42}" type="slidenum">
              <a:rPr lang="en-US" smtClean="0"/>
              <a:t>5</a:t>
            </a:fld>
            <a:endParaRPr lang="en-US"/>
          </a:p>
        </p:txBody>
      </p:sp>
    </p:spTree>
    <p:extLst>
      <p:ext uri="{BB962C8B-B14F-4D97-AF65-F5344CB8AC3E}">
        <p14:creationId xmlns:p14="http://schemas.microsoft.com/office/powerpoint/2010/main" val="22665151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ORIGN – will be utilized at a later date</a:t>
            </a:r>
          </a:p>
          <a:p>
            <a:r>
              <a:rPr lang="en-US" dirty="0" smtClean="0"/>
              <a:t>TMPOR – Agencies</a:t>
            </a:r>
            <a:r>
              <a:rPr lang="en-US" baseline="0" dirty="0" smtClean="0"/>
              <a:t> are not required to process a termination of a temporary appointment IF an </a:t>
            </a:r>
            <a:r>
              <a:rPr lang="en-US" baseline="0" dirty="0" err="1" smtClean="0"/>
              <a:t>Originial</a:t>
            </a:r>
            <a:r>
              <a:rPr lang="en-US" baseline="0" dirty="0" smtClean="0"/>
              <a:t> Appointment is processed with no break</a:t>
            </a:r>
          </a:p>
          <a:p>
            <a:r>
              <a:rPr lang="en-US" baseline="0" dirty="0" smtClean="0"/>
              <a:t>SOME PACT CODES ARE NOT TO BE USED BY DOP COVERED AGENCIES  - PEROR Per Diem to Original Appointment or TEMPD Per Diem Hire are examples</a:t>
            </a:r>
          </a:p>
          <a:p>
            <a:r>
              <a:rPr lang="en-US" baseline="0" dirty="0" smtClean="0"/>
              <a:t>THERE ARE NO EDITS ON THE SYSTEM AT THIS TIME…PLEASE BE CAUTIOUS NOT TO USE TRANSACTIONS THAT DO NOT APPLY TO DOP COVERED AGENCIES</a:t>
            </a:r>
            <a:endParaRPr lang="en-US" dirty="0"/>
          </a:p>
        </p:txBody>
      </p:sp>
      <p:sp>
        <p:nvSpPr>
          <p:cNvPr id="4" name="Slide Number Placeholder 3"/>
          <p:cNvSpPr>
            <a:spLocks noGrp="1"/>
          </p:cNvSpPr>
          <p:nvPr>
            <p:ph type="sldNum" sz="quarter" idx="10"/>
          </p:nvPr>
        </p:nvSpPr>
        <p:spPr/>
        <p:txBody>
          <a:bodyPr/>
          <a:lstStyle/>
          <a:p>
            <a:fld id="{14866C90-784D-40A0-8287-49C1E209EA42}" type="slidenum">
              <a:rPr lang="en-US" smtClean="0"/>
              <a:t>6</a:t>
            </a:fld>
            <a:endParaRPr lang="en-US"/>
          </a:p>
        </p:txBody>
      </p:sp>
    </p:spTree>
    <p:extLst>
      <p:ext uri="{BB962C8B-B14F-4D97-AF65-F5344CB8AC3E}">
        <p14:creationId xmlns:p14="http://schemas.microsoft.com/office/powerpoint/2010/main" val="34064934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Or</a:t>
            </a:r>
            <a:r>
              <a:rPr lang="en-US" baseline="0" dirty="0" smtClean="0"/>
              <a:t> SEA Seasonal Aide – DNR, Forestry or Tourism</a:t>
            </a:r>
          </a:p>
          <a:p>
            <a:r>
              <a:rPr lang="en-US" baseline="0" dirty="0" smtClean="0"/>
              <a:t>OR 4GI – </a:t>
            </a:r>
            <a:r>
              <a:rPr lang="en-US" baseline="0" dirty="0" err="1" smtClean="0"/>
              <a:t>Goveror’s</a:t>
            </a:r>
            <a:r>
              <a:rPr lang="en-US" baseline="0" dirty="0" smtClean="0"/>
              <a:t> Intern</a:t>
            </a:r>
          </a:p>
          <a:p>
            <a:r>
              <a:rPr lang="en-US" baseline="0" dirty="0" smtClean="0"/>
              <a:t>DO NOT USE OTHER PART CODES </a:t>
            </a:r>
            <a:endParaRPr lang="en-US" dirty="0" smtClean="0"/>
          </a:p>
          <a:p>
            <a:endParaRPr lang="en-US" dirty="0"/>
          </a:p>
        </p:txBody>
      </p:sp>
      <p:sp>
        <p:nvSpPr>
          <p:cNvPr id="4" name="Slide Number Placeholder 3"/>
          <p:cNvSpPr>
            <a:spLocks noGrp="1"/>
          </p:cNvSpPr>
          <p:nvPr>
            <p:ph type="sldNum" sz="quarter" idx="10"/>
          </p:nvPr>
        </p:nvSpPr>
        <p:spPr/>
        <p:txBody>
          <a:bodyPr/>
          <a:lstStyle/>
          <a:p>
            <a:fld id="{14866C90-784D-40A0-8287-49C1E209EA42}" type="slidenum">
              <a:rPr lang="en-US" smtClean="0"/>
              <a:t>7</a:t>
            </a:fld>
            <a:endParaRPr lang="en-US"/>
          </a:p>
        </p:txBody>
      </p:sp>
    </p:spTree>
    <p:extLst>
      <p:ext uri="{BB962C8B-B14F-4D97-AF65-F5344CB8AC3E}">
        <p14:creationId xmlns:p14="http://schemas.microsoft.com/office/powerpoint/2010/main" val="26065973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Or</a:t>
            </a:r>
            <a:r>
              <a:rPr lang="en-US" baseline="0" dirty="0" smtClean="0"/>
              <a:t> SEA Seasonal Aide – DNR, Forestry or Tourism</a:t>
            </a:r>
          </a:p>
          <a:p>
            <a:r>
              <a:rPr lang="en-US" baseline="0" dirty="0" smtClean="0"/>
              <a:t>OR 4GI – </a:t>
            </a:r>
            <a:r>
              <a:rPr lang="en-US" baseline="0" dirty="0" err="1" smtClean="0"/>
              <a:t>Goveror’s</a:t>
            </a:r>
            <a:r>
              <a:rPr lang="en-US" baseline="0" dirty="0" smtClean="0"/>
              <a:t> Intern</a:t>
            </a:r>
          </a:p>
          <a:p>
            <a:r>
              <a:rPr lang="en-US" baseline="0" dirty="0" smtClean="0"/>
              <a:t>DO NOT USE OTHER PART CODES</a:t>
            </a:r>
          </a:p>
          <a:p>
            <a:r>
              <a:rPr lang="en-US" baseline="0" dirty="0" smtClean="0"/>
              <a:t>REMEMBER NON-DOP AGENCIES USE THIS SYSTEM TOO – THERE ARE CODES AVAILABLE THAT DOP AGENCIES MAY NOT USE </a:t>
            </a:r>
            <a:endParaRPr lang="en-US" dirty="0" smtClean="0"/>
          </a:p>
          <a:p>
            <a:endParaRPr lang="en-US" dirty="0"/>
          </a:p>
        </p:txBody>
      </p:sp>
      <p:sp>
        <p:nvSpPr>
          <p:cNvPr id="4" name="Slide Number Placeholder 3"/>
          <p:cNvSpPr>
            <a:spLocks noGrp="1"/>
          </p:cNvSpPr>
          <p:nvPr>
            <p:ph type="sldNum" sz="quarter" idx="10"/>
          </p:nvPr>
        </p:nvSpPr>
        <p:spPr/>
        <p:txBody>
          <a:bodyPr/>
          <a:lstStyle/>
          <a:p>
            <a:fld id="{14866C90-784D-40A0-8287-49C1E209EA42}" type="slidenum">
              <a:rPr lang="en-US" smtClean="0"/>
              <a:t>8</a:t>
            </a:fld>
            <a:endParaRPr lang="en-US"/>
          </a:p>
        </p:txBody>
      </p:sp>
    </p:spTree>
    <p:extLst>
      <p:ext uri="{BB962C8B-B14F-4D97-AF65-F5344CB8AC3E}">
        <p14:creationId xmlns:p14="http://schemas.microsoft.com/office/powerpoint/2010/main" val="32377759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Increment Service date</a:t>
            </a:r>
            <a:r>
              <a:rPr lang="en-US" baseline="0" dirty="0" smtClean="0"/>
              <a:t> triggers increment pay</a:t>
            </a:r>
            <a:endParaRPr lang="en-US" dirty="0"/>
          </a:p>
        </p:txBody>
      </p:sp>
      <p:sp>
        <p:nvSpPr>
          <p:cNvPr id="4" name="Slide Number Placeholder 3"/>
          <p:cNvSpPr>
            <a:spLocks noGrp="1"/>
          </p:cNvSpPr>
          <p:nvPr>
            <p:ph type="sldNum" sz="quarter" idx="10"/>
          </p:nvPr>
        </p:nvSpPr>
        <p:spPr/>
        <p:txBody>
          <a:bodyPr/>
          <a:lstStyle/>
          <a:p>
            <a:fld id="{14866C90-784D-40A0-8287-49C1E209EA42}" type="slidenum">
              <a:rPr lang="en-US" smtClean="0"/>
              <a:t>9</a:t>
            </a:fld>
            <a:endParaRPr lang="en-US"/>
          </a:p>
        </p:txBody>
      </p:sp>
    </p:spTree>
    <p:extLst>
      <p:ext uri="{BB962C8B-B14F-4D97-AF65-F5344CB8AC3E}">
        <p14:creationId xmlns:p14="http://schemas.microsoft.com/office/powerpoint/2010/main" val="29807799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Attach to ESMT - this would be perfect</a:t>
            </a:r>
            <a:r>
              <a:rPr lang="en-US" baseline="0" dirty="0" smtClean="0"/>
              <a:t> for temp hire form </a:t>
            </a:r>
          </a:p>
          <a:p>
            <a:r>
              <a:rPr lang="en-US" baseline="0" dirty="0" smtClean="0"/>
              <a:t>Permanent hires which normally have more than 4 pages of documentation need to be e-faxed</a:t>
            </a:r>
          </a:p>
          <a:p>
            <a:r>
              <a:rPr lang="en-US" baseline="0" dirty="0" smtClean="0"/>
              <a:t>A handout is available to show you how to upload documentation directly to the ESMT</a:t>
            </a:r>
            <a:endParaRPr lang="en-US" dirty="0"/>
          </a:p>
        </p:txBody>
      </p:sp>
      <p:sp>
        <p:nvSpPr>
          <p:cNvPr id="4" name="Slide Number Placeholder 3"/>
          <p:cNvSpPr>
            <a:spLocks noGrp="1"/>
          </p:cNvSpPr>
          <p:nvPr>
            <p:ph type="sldNum" sz="quarter" idx="10"/>
          </p:nvPr>
        </p:nvSpPr>
        <p:spPr/>
        <p:txBody>
          <a:bodyPr/>
          <a:lstStyle/>
          <a:p>
            <a:fld id="{14866C90-784D-40A0-8287-49C1E209EA42}" type="slidenum">
              <a:rPr lang="en-US" smtClean="0"/>
              <a:t>10</a:t>
            </a:fld>
            <a:endParaRPr lang="en-US"/>
          </a:p>
        </p:txBody>
      </p:sp>
    </p:spTree>
    <p:extLst>
      <p:ext uri="{BB962C8B-B14F-4D97-AF65-F5344CB8AC3E}">
        <p14:creationId xmlns:p14="http://schemas.microsoft.com/office/powerpoint/2010/main" val="22259466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Attach to ESMT - this would be perfect</a:t>
            </a:r>
            <a:r>
              <a:rPr lang="en-US" baseline="0" dirty="0" smtClean="0"/>
              <a:t> for temp hire form </a:t>
            </a:r>
          </a:p>
          <a:p>
            <a:r>
              <a:rPr lang="en-US" baseline="0" dirty="0" smtClean="0"/>
              <a:t>Permanent hires which normally have more than 4 pages of documentation need to be e-faxed</a:t>
            </a:r>
          </a:p>
          <a:p>
            <a:r>
              <a:rPr lang="en-US" baseline="0" dirty="0" smtClean="0"/>
              <a:t>A handout is available to show you how to upload documentation directly to the ESMT</a:t>
            </a:r>
            <a:endParaRPr lang="en-US" dirty="0"/>
          </a:p>
        </p:txBody>
      </p:sp>
      <p:sp>
        <p:nvSpPr>
          <p:cNvPr id="4" name="Slide Number Placeholder 3"/>
          <p:cNvSpPr>
            <a:spLocks noGrp="1"/>
          </p:cNvSpPr>
          <p:nvPr>
            <p:ph type="sldNum" sz="quarter" idx="10"/>
          </p:nvPr>
        </p:nvSpPr>
        <p:spPr/>
        <p:txBody>
          <a:bodyPr/>
          <a:lstStyle/>
          <a:p>
            <a:fld id="{14866C90-784D-40A0-8287-49C1E209EA42}" type="slidenum">
              <a:rPr lang="en-US" smtClean="0"/>
              <a:t>11</a:t>
            </a:fld>
            <a:endParaRPr lang="en-US"/>
          </a:p>
        </p:txBody>
      </p:sp>
    </p:spTree>
    <p:extLst>
      <p:ext uri="{BB962C8B-B14F-4D97-AF65-F5344CB8AC3E}">
        <p14:creationId xmlns:p14="http://schemas.microsoft.com/office/powerpoint/2010/main" val="26703949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09BE975-D7A3-4B8A-A250-62A0131328FB}" type="datetimeFigureOut">
              <a:rPr lang="en-US" smtClean="0"/>
              <a:t>5/2/2016</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FBCE3527-AA82-469E-A212-74FD8F72F37C}"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09BE975-D7A3-4B8A-A250-62A0131328FB}" type="datetimeFigureOut">
              <a:rPr lang="en-US" smtClean="0"/>
              <a:t>5/2/2016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CE3527-AA82-469E-A212-74FD8F72F37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09BE975-D7A3-4B8A-A250-62A0131328FB}" type="datetimeFigureOut">
              <a:rPr lang="en-US" smtClean="0"/>
              <a:t>5/2/2016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CE3527-AA82-469E-A212-74FD8F72F37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09BE975-D7A3-4B8A-A250-62A0131328FB}" type="datetimeFigureOut">
              <a:rPr lang="en-US" smtClean="0"/>
              <a:t>5/2/2016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CE3527-AA82-469E-A212-74FD8F72F37C}"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09BE975-D7A3-4B8A-A250-62A0131328FB}" type="datetimeFigureOut">
              <a:rPr lang="en-US" smtClean="0"/>
              <a:t>5/2/2016</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FBCE3527-AA82-469E-A212-74FD8F72F37C}"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09BE975-D7A3-4B8A-A250-62A0131328FB}" type="datetimeFigureOut">
              <a:rPr lang="en-US" smtClean="0"/>
              <a:t>5/2/2016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CE3527-AA82-469E-A212-74FD8F72F37C}"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09BE975-D7A3-4B8A-A250-62A0131328FB}" type="datetimeFigureOut">
              <a:rPr lang="en-US" smtClean="0"/>
              <a:t>5/2/2016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CE3527-AA82-469E-A212-74FD8F72F37C}"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09BE975-D7A3-4B8A-A250-62A0131328FB}" type="datetimeFigureOut">
              <a:rPr lang="en-US" smtClean="0"/>
              <a:t>5/2/2016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CE3527-AA82-469E-A212-74FD8F72F37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9BE975-D7A3-4B8A-A250-62A0131328FB}" type="datetimeFigureOut">
              <a:rPr lang="en-US" smtClean="0"/>
              <a:t>5/2/2016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CE3527-AA82-469E-A212-74FD8F72F37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09BE975-D7A3-4B8A-A250-62A0131328FB}" type="datetimeFigureOut">
              <a:rPr lang="en-US" smtClean="0"/>
              <a:t>5/2/2016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CE3527-AA82-469E-A212-74FD8F72F37C}"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09BE975-D7A3-4B8A-A250-62A0131328FB}" type="datetimeFigureOut">
              <a:rPr lang="en-US" smtClean="0"/>
              <a:t>5/2/2016</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FBCE3527-AA82-469E-A212-74FD8F72F37C}"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09BE975-D7A3-4B8A-A250-62A0131328FB}" type="datetimeFigureOut">
              <a:rPr lang="en-US" smtClean="0"/>
              <a:t>5/2/2016</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FBCE3527-AA82-469E-A212-74FD8F72F37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3200400"/>
            <a:ext cx="6400800" cy="3276600"/>
          </a:xfrm>
        </p:spPr>
        <p:txBody>
          <a:bodyPr>
            <a:normAutofit lnSpcReduction="10000"/>
          </a:bodyPr>
          <a:lstStyle/>
          <a:p>
            <a:endParaRPr lang="en-US" dirty="0" smtClean="0"/>
          </a:p>
          <a:p>
            <a:r>
              <a:rPr lang="en-US" dirty="0" smtClean="0"/>
              <a:t>Presented by Lisa Collins</a:t>
            </a:r>
          </a:p>
          <a:p>
            <a:r>
              <a:rPr lang="en-US" dirty="0" smtClean="0"/>
              <a:t>Administrative Services Manager</a:t>
            </a:r>
          </a:p>
          <a:p>
            <a:r>
              <a:rPr lang="en-US" dirty="0" smtClean="0"/>
              <a:t>Personnel Transaction Review</a:t>
            </a:r>
          </a:p>
          <a:p>
            <a:endParaRPr lang="en-US" dirty="0" smtClean="0"/>
          </a:p>
          <a:p>
            <a:endParaRPr lang="en-US" dirty="0"/>
          </a:p>
          <a:p>
            <a:pPr algn="r"/>
            <a:r>
              <a:rPr lang="en-US" dirty="0" smtClean="0"/>
              <a:t>             </a:t>
            </a:r>
            <a:r>
              <a:rPr lang="en-US" sz="1600" dirty="0" smtClean="0"/>
              <a:t>Revised 4/29/16</a:t>
            </a:r>
            <a:endParaRPr lang="en-US" sz="1600" dirty="0"/>
          </a:p>
        </p:txBody>
      </p:sp>
      <p:sp>
        <p:nvSpPr>
          <p:cNvPr id="2" name="Title 1"/>
          <p:cNvSpPr>
            <a:spLocks noGrp="1"/>
          </p:cNvSpPr>
          <p:nvPr>
            <p:ph type="ctrTitle"/>
          </p:nvPr>
        </p:nvSpPr>
        <p:spPr>
          <a:xfrm>
            <a:off x="777240" y="1524000"/>
            <a:ext cx="7543800" cy="1524000"/>
          </a:xfrm>
        </p:spPr>
        <p:txBody>
          <a:bodyPr>
            <a:normAutofit fontScale="90000"/>
          </a:bodyPr>
          <a:lstStyle/>
          <a:p>
            <a:r>
              <a:rPr lang="en-US" sz="4800" dirty="0" smtClean="0"/>
              <a:t/>
            </a:r>
            <a:br>
              <a:rPr lang="en-US" sz="4800" dirty="0" smtClean="0"/>
            </a:br>
            <a:r>
              <a:rPr lang="en-US" sz="5300" dirty="0" smtClean="0"/>
              <a:t>WV Division of Personnel</a:t>
            </a:r>
            <a:br>
              <a:rPr lang="en-US" sz="5300" dirty="0" smtClean="0"/>
            </a:br>
            <a:r>
              <a:rPr lang="en-US" sz="5300" dirty="0" err="1" smtClean="0"/>
              <a:t>wvOASIS</a:t>
            </a:r>
            <a:r>
              <a:rPr lang="en-US" sz="5300" dirty="0" smtClean="0"/>
              <a:t> </a:t>
            </a:r>
            <a:r>
              <a:rPr lang="en-US" sz="5300" dirty="0" err="1" smtClean="0"/>
              <a:t>GoLive</a:t>
            </a:r>
            <a:r>
              <a:rPr lang="en-US" sz="5300" dirty="0" smtClean="0"/>
              <a:t> for Wave 2</a:t>
            </a:r>
            <a:br>
              <a:rPr lang="en-US" sz="5300" dirty="0" smtClean="0"/>
            </a:br>
            <a:endParaRPr lang="en-US" sz="3600" dirty="0"/>
          </a:p>
        </p:txBody>
      </p:sp>
    </p:spTree>
    <p:extLst>
      <p:ext uri="{BB962C8B-B14F-4D97-AF65-F5344CB8AC3E}">
        <p14:creationId xmlns:p14="http://schemas.microsoft.com/office/powerpoint/2010/main" val="29118160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subTitle" idx="1"/>
          </p:nvPr>
        </p:nvSpPr>
        <p:spPr>
          <a:xfrm>
            <a:off x="685800" y="3200400"/>
            <a:ext cx="7467600" cy="3276600"/>
          </a:xfrm>
        </p:spPr>
        <p:txBody>
          <a:bodyPr>
            <a:normAutofit/>
          </a:bodyPr>
          <a:lstStyle/>
          <a:p>
            <a:pPr marL="457200" indent="-457200" algn="l">
              <a:buFont typeface="Arial" pitchFamily="34" charset="0"/>
              <a:buChar char="•"/>
            </a:pPr>
            <a:endParaRPr lang="en-US" b="1" dirty="0" smtClean="0"/>
          </a:p>
          <a:p>
            <a:pPr marL="457200" indent="-457200" algn="l">
              <a:buFont typeface="Arial" pitchFamily="34" charset="0"/>
              <a:buChar char="•"/>
            </a:pPr>
            <a:r>
              <a:rPr lang="en-US" b="1" dirty="0" smtClean="0"/>
              <a:t>Documentation is attached directly to the ESMT document.</a:t>
            </a:r>
          </a:p>
          <a:p>
            <a:pPr marL="457200" indent="-457200" algn="l">
              <a:buFont typeface="Arial" pitchFamily="34" charset="0"/>
              <a:buChar char="•"/>
            </a:pPr>
            <a:r>
              <a:rPr lang="en-US" b="1" dirty="0" smtClean="0"/>
              <a:t>Documentation can only be attached while in DRAFT mode.  The Division of Personnel  CANNOT add documentation to an ESMT.</a:t>
            </a:r>
          </a:p>
        </p:txBody>
      </p:sp>
      <p:sp>
        <p:nvSpPr>
          <p:cNvPr id="2" name="Title 1"/>
          <p:cNvSpPr>
            <a:spLocks noGrp="1"/>
          </p:cNvSpPr>
          <p:nvPr>
            <p:ph type="ctrTitle"/>
          </p:nvPr>
        </p:nvSpPr>
        <p:spPr/>
        <p:txBody>
          <a:bodyPr>
            <a:normAutofit/>
          </a:bodyPr>
          <a:lstStyle/>
          <a:p>
            <a:pPr algn="ctr"/>
            <a:r>
              <a:rPr lang="en-US" sz="3200" dirty="0" smtClean="0"/>
              <a:t>Documentation</a:t>
            </a:r>
            <a:endParaRPr lang="en-US" sz="3200" dirty="0"/>
          </a:p>
        </p:txBody>
      </p:sp>
    </p:spTree>
    <p:extLst>
      <p:ext uri="{BB962C8B-B14F-4D97-AF65-F5344CB8AC3E}">
        <p14:creationId xmlns:p14="http://schemas.microsoft.com/office/powerpoint/2010/main" val="3938388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subTitle" idx="1"/>
          </p:nvPr>
        </p:nvSpPr>
        <p:spPr>
          <a:xfrm>
            <a:off x="685800" y="3200400"/>
            <a:ext cx="7467600" cy="2133600"/>
          </a:xfrm>
        </p:spPr>
        <p:txBody>
          <a:bodyPr>
            <a:normAutofit/>
          </a:bodyPr>
          <a:lstStyle/>
          <a:p>
            <a:pPr marL="457200" indent="-457200" algn="l">
              <a:buFont typeface="Arial" pitchFamily="34" charset="0"/>
              <a:buChar char="•"/>
            </a:pPr>
            <a:endParaRPr lang="en-US" b="1" dirty="0" smtClean="0"/>
          </a:p>
          <a:p>
            <a:pPr marL="457200" indent="-457200" algn="l">
              <a:buFont typeface="Arial" pitchFamily="34" charset="0"/>
              <a:buChar char="•"/>
            </a:pPr>
            <a:r>
              <a:rPr lang="en-US" b="1" dirty="0" smtClean="0"/>
              <a:t>We have a job aid with instructions on how to attach documentation to an ESMT on the DOP website under the </a:t>
            </a:r>
            <a:r>
              <a:rPr lang="en-US" b="1" dirty="0" err="1" smtClean="0"/>
              <a:t>wvOASIS</a:t>
            </a:r>
            <a:r>
              <a:rPr lang="en-US" b="1" dirty="0" smtClean="0"/>
              <a:t> tab.</a:t>
            </a:r>
          </a:p>
          <a:p>
            <a:pPr algn="l"/>
            <a:endParaRPr lang="en-US" b="1" dirty="0" smtClean="0"/>
          </a:p>
          <a:p>
            <a:pPr algn="l"/>
            <a:endParaRPr lang="en-US" b="1" dirty="0" smtClean="0"/>
          </a:p>
        </p:txBody>
      </p:sp>
      <p:sp>
        <p:nvSpPr>
          <p:cNvPr id="2" name="Title 1"/>
          <p:cNvSpPr>
            <a:spLocks noGrp="1"/>
          </p:cNvSpPr>
          <p:nvPr>
            <p:ph type="ctrTitle"/>
          </p:nvPr>
        </p:nvSpPr>
        <p:spPr/>
        <p:txBody>
          <a:bodyPr>
            <a:normAutofit/>
          </a:bodyPr>
          <a:lstStyle/>
          <a:p>
            <a:pPr algn="ctr"/>
            <a:r>
              <a:rPr lang="en-US" sz="3200" dirty="0" smtClean="0"/>
              <a:t>Uploading Documentation</a:t>
            </a:r>
            <a:endParaRPr lang="en-US" sz="3200" dirty="0"/>
          </a:p>
        </p:txBody>
      </p:sp>
    </p:spTree>
    <p:extLst>
      <p:ext uri="{BB962C8B-B14F-4D97-AF65-F5344CB8AC3E}">
        <p14:creationId xmlns:p14="http://schemas.microsoft.com/office/powerpoint/2010/main" val="21234945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subTitle" idx="1"/>
          </p:nvPr>
        </p:nvSpPr>
        <p:spPr>
          <a:xfrm>
            <a:off x="685800" y="2895600"/>
            <a:ext cx="7467600" cy="3581400"/>
          </a:xfrm>
        </p:spPr>
        <p:txBody>
          <a:bodyPr>
            <a:normAutofit fontScale="92500" lnSpcReduction="20000"/>
          </a:bodyPr>
          <a:lstStyle/>
          <a:p>
            <a:pPr marL="457200" indent="-457200" algn="l">
              <a:buFont typeface="Arial" pitchFamily="34" charset="0"/>
              <a:buChar char="•"/>
            </a:pPr>
            <a:endParaRPr lang="en-US" b="1" dirty="0" smtClean="0"/>
          </a:p>
          <a:p>
            <a:pPr marL="457200" indent="-457200" algn="l">
              <a:buFont typeface="Arial" pitchFamily="34" charset="0"/>
              <a:buChar char="•"/>
            </a:pPr>
            <a:r>
              <a:rPr lang="en-US" b="1" dirty="0" smtClean="0"/>
              <a:t>Please keep in mind the new biweekly pay schedule when processing transactions with future effective dates on or after May 14, 2016.  These transactions are still being input and approved in HRIS.  </a:t>
            </a:r>
            <a:r>
              <a:rPr lang="en-US" b="1" dirty="0" smtClean="0">
                <a:solidFill>
                  <a:srgbClr val="FF0000"/>
                </a:solidFill>
              </a:rPr>
              <a:t>Your agency should be mirroring the approved transaction in </a:t>
            </a:r>
            <a:r>
              <a:rPr lang="en-US" b="1" dirty="0" err="1" smtClean="0">
                <a:solidFill>
                  <a:srgbClr val="FF0000"/>
                </a:solidFill>
              </a:rPr>
              <a:t>wvOASIS</a:t>
            </a:r>
            <a:r>
              <a:rPr lang="en-US" b="1" dirty="0" smtClean="0">
                <a:solidFill>
                  <a:srgbClr val="FF0000"/>
                </a:solidFill>
              </a:rPr>
              <a:t>. </a:t>
            </a:r>
          </a:p>
          <a:p>
            <a:pPr marL="457200" indent="-457200" algn="l">
              <a:buFont typeface="Arial" pitchFamily="34" charset="0"/>
              <a:buChar char="•"/>
            </a:pPr>
            <a:r>
              <a:rPr lang="en-US" b="1" dirty="0" smtClean="0"/>
              <a:t>Promotion, reallocation, transfer or any transaction that would change the employee’s salary or classification would be effective on May 14, 2016, which is the first day of the pay period.</a:t>
            </a:r>
          </a:p>
        </p:txBody>
      </p:sp>
      <p:sp>
        <p:nvSpPr>
          <p:cNvPr id="2" name="Title 1"/>
          <p:cNvSpPr>
            <a:spLocks noGrp="1"/>
          </p:cNvSpPr>
          <p:nvPr>
            <p:ph type="ctrTitle"/>
          </p:nvPr>
        </p:nvSpPr>
        <p:spPr/>
        <p:txBody>
          <a:bodyPr>
            <a:normAutofit/>
          </a:bodyPr>
          <a:lstStyle/>
          <a:p>
            <a:pPr algn="ctr"/>
            <a:r>
              <a:rPr lang="en-US" sz="3200" dirty="0" smtClean="0"/>
              <a:t>Biweekly Pay Schedule</a:t>
            </a:r>
            <a:endParaRPr lang="en-US" sz="3200" dirty="0"/>
          </a:p>
        </p:txBody>
      </p:sp>
    </p:spTree>
    <p:extLst>
      <p:ext uri="{BB962C8B-B14F-4D97-AF65-F5344CB8AC3E}">
        <p14:creationId xmlns:p14="http://schemas.microsoft.com/office/powerpoint/2010/main" val="5887632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subTitle" idx="1"/>
          </p:nvPr>
        </p:nvSpPr>
        <p:spPr>
          <a:xfrm>
            <a:off x="228600" y="3200400"/>
            <a:ext cx="8382000" cy="3429000"/>
          </a:xfrm>
        </p:spPr>
        <p:txBody>
          <a:bodyPr>
            <a:normAutofit fontScale="92500" lnSpcReduction="10000"/>
          </a:bodyPr>
          <a:lstStyle/>
          <a:p>
            <a:pPr marL="457200" indent="-457200" algn="l">
              <a:buFont typeface="Arial" pitchFamily="34" charset="0"/>
              <a:buChar char="•"/>
            </a:pPr>
            <a:r>
              <a:rPr lang="en-US" b="1" dirty="0" smtClean="0"/>
              <a:t>The original appointment date is defined differently in </a:t>
            </a:r>
            <a:r>
              <a:rPr lang="en-US" b="1" dirty="0" err="1" smtClean="0"/>
              <a:t>wvOASIS</a:t>
            </a:r>
            <a:r>
              <a:rPr lang="en-US" b="1" dirty="0" smtClean="0"/>
              <a:t> than EPICS and HRIS.  The original appointment date in HRIS is the employee’s initial permanent employment date either classified or classified exempt.  This does not include temporary time.</a:t>
            </a:r>
          </a:p>
          <a:p>
            <a:pPr marL="457200" indent="-457200" algn="l">
              <a:buFont typeface="Arial" pitchFamily="34" charset="0"/>
              <a:buChar char="•"/>
            </a:pPr>
            <a:r>
              <a:rPr lang="en-US" b="1" dirty="0" smtClean="0"/>
              <a:t>The original appointment date in </a:t>
            </a:r>
            <a:r>
              <a:rPr lang="en-US" b="1" dirty="0" err="1" smtClean="0"/>
              <a:t>wvOASIS</a:t>
            </a:r>
            <a:r>
              <a:rPr lang="en-US" b="1" dirty="0" smtClean="0"/>
              <a:t> is the first date that an employee ever worked for </a:t>
            </a:r>
            <a:r>
              <a:rPr lang="en-US" b="1" dirty="0"/>
              <a:t>the State in a permanent or temporary status</a:t>
            </a:r>
            <a:r>
              <a:rPr lang="en-US" b="1" dirty="0" smtClean="0"/>
              <a:t>.  It could be a DOP covered or non-covered state agency.  It has no effect on tenure.</a:t>
            </a:r>
          </a:p>
          <a:p>
            <a:pPr marL="457200" indent="-457200" algn="l">
              <a:buFont typeface="Arial" pitchFamily="34" charset="0"/>
              <a:buChar char="•"/>
            </a:pPr>
            <a:endParaRPr lang="en-US" b="1" dirty="0" smtClean="0"/>
          </a:p>
          <a:p>
            <a:pPr marL="457200" indent="-457200" algn="l">
              <a:buFont typeface="Arial" pitchFamily="34" charset="0"/>
              <a:buChar char="•"/>
            </a:pPr>
            <a:endParaRPr lang="en-US" b="1" dirty="0" smtClean="0"/>
          </a:p>
        </p:txBody>
      </p:sp>
      <p:sp>
        <p:nvSpPr>
          <p:cNvPr id="2" name="Title 1"/>
          <p:cNvSpPr>
            <a:spLocks noGrp="1"/>
          </p:cNvSpPr>
          <p:nvPr>
            <p:ph type="ctrTitle"/>
          </p:nvPr>
        </p:nvSpPr>
        <p:spPr/>
        <p:txBody>
          <a:bodyPr>
            <a:normAutofit/>
          </a:bodyPr>
          <a:lstStyle/>
          <a:p>
            <a:pPr algn="ctr"/>
            <a:r>
              <a:rPr lang="en-US" sz="3200" dirty="0" smtClean="0"/>
              <a:t>Original Appointment Date</a:t>
            </a:r>
            <a:endParaRPr lang="en-US" sz="3200" dirty="0"/>
          </a:p>
        </p:txBody>
      </p:sp>
    </p:spTree>
    <p:extLst>
      <p:ext uri="{BB962C8B-B14F-4D97-AF65-F5344CB8AC3E}">
        <p14:creationId xmlns:p14="http://schemas.microsoft.com/office/powerpoint/2010/main" val="26156328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subTitle" idx="1"/>
          </p:nvPr>
        </p:nvSpPr>
        <p:spPr>
          <a:xfrm>
            <a:off x="228600" y="3505200"/>
            <a:ext cx="8382000" cy="3200400"/>
          </a:xfrm>
        </p:spPr>
        <p:txBody>
          <a:bodyPr>
            <a:normAutofit fontScale="92500"/>
          </a:bodyPr>
          <a:lstStyle/>
          <a:p>
            <a:pPr marL="457200" indent="-457200" algn="l">
              <a:buFont typeface="Arial" pitchFamily="34" charset="0"/>
              <a:buChar char="•"/>
            </a:pPr>
            <a:r>
              <a:rPr lang="en-US" b="1" dirty="0" smtClean="0"/>
              <a:t>The original appointment date field in </a:t>
            </a:r>
            <a:r>
              <a:rPr lang="en-US" b="1" dirty="0" err="1" smtClean="0"/>
              <a:t>wvOASIS</a:t>
            </a:r>
            <a:r>
              <a:rPr lang="en-US" b="1" dirty="0" smtClean="0"/>
              <a:t> is only modified if the agency needs to change the date to record any prior service and/or if you need to change the date in order to modify the increment service date.</a:t>
            </a:r>
          </a:p>
          <a:p>
            <a:pPr marL="457200" indent="-457200" algn="l">
              <a:buFont typeface="Arial" pitchFamily="34" charset="0"/>
              <a:buChar char="•"/>
            </a:pPr>
            <a:r>
              <a:rPr lang="en-US" b="1" dirty="0" smtClean="0"/>
              <a:t>To modify the original appointment date field in </a:t>
            </a:r>
            <a:r>
              <a:rPr lang="en-US" b="1" dirty="0" err="1" smtClean="0"/>
              <a:t>wvOASIS</a:t>
            </a:r>
            <a:r>
              <a:rPr lang="en-US" b="1" dirty="0" smtClean="0"/>
              <a:t>, the personnel action code is OADTC.  </a:t>
            </a:r>
            <a:r>
              <a:rPr lang="en-US" b="1" dirty="0" smtClean="0">
                <a:solidFill>
                  <a:srgbClr val="FF0000"/>
                </a:solidFill>
              </a:rPr>
              <a:t>THIS IS THE ONLY PACT CODE THAT CAN BE USED TO MODIFY THIS DATE.  THIS DATE SHOULD NEVER BE MOVED FORWARD</a:t>
            </a:r>
            <a:r>
              <a:rPr lang="en-US" b="1" dirty="0" smtClean="0"/>
              <a:t>. </a:t>
            </a:r>
          </a:p>
          <a:p>
            <a:pPr marL="457200" indent="-457200" algn="l">
              <a:buFont typeface="Arial" pitchFamily="34" charset="0"/>
              <a:buChar char="•"/>
            </a:pPr>
            <a:endParaRPr lang="en-US" b="1" dirty="0" smtClean="0"/>
          </a:p>
        </p:txBody>
      </p:sp>
      <p:sp>
        <p:nvSpPr>
          <p:cNvPr id="2" name="Title 1"/>
          <p:cNvSpPr>
            <a:spLocks noGrp="1"/>
          </p:cNvSpPr>
          <p:nvPr>
            <p:ph type="ctrTitle"/>
          </p:nvPr>
        </p:nvSpPr>
        <p:spPr/>
        <p:txBody>
          <a:bodyPr>
            <a:normAutofit/>
          </a:bodyPr>
          <a:lstStyle/>
          <a:p>
            <a:pPr algn="ctr"/>
            <a:r>
              <a:rPr lang="en-US" sz="3200" dirty="0" smtClean="0"/>
              <a:t>Original Appointment Date</a:t>
            </a:r>
            <a:endParaRPr lang="en-US" sz="3200" dirty="0"/>
          </a:p>
        </p:txBody>
      </p:sp>
    </p:spTree>
    <p:extLst>
      <p:ext uri="{BB962C8B-B14F-4D97-AF65-F5344CB8AC3E}">
        <p14:creationId xmlns:p14="http://schemas.microsoft.com/office/powerpoint/2010/main" val="41181157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subTitle" idx="1"/>
          </p:nvPr>
        </p:nvSpPr>
        <p:spPr>
          <a:xfrm>
            <a:off x="381000" y="3733800"/>
            <a:ext cx="8382000" cy="1752600"/>
          </a:xfrm>
        </p:spPr>
        <p:txBody>
          <a:bodyPr>
            <a:normAutofit/>
          </a:bodyPr>
          <a:lstStyle/>
          <a:p>
            <a:pPr marL="457200" indent="-457200" algn="l">
              <a:buFont typeface="Arial" pitchFamily="34" charset="0"/>
              <a:buChar char="•"/>
            </a:pPr>
            <a:r>
              <a:rPr lang="en-US" b="1" dirty="0" smtClean="0"/>
              <a:t>Kronos uses the Original Appointment </a:t>
            </a:r>
            <a:r>
              <a:rPr lang="en-US" b="1" smtClean="0"/>
              <a:t>Date </a:t>
            </a:r>
            <a:r>
              <a:rPr lang="en-US" b="1" smtClean="0"/>
              <a:t>field </a:t>
            </a:r>
            <a:r>
              <a:rPr lang="en-US" b="1" dirty="0" smtClean="0"/>
              <a:t>in HRM.  This is why the Original Appointment Date field cannot be modified with a forward date.</a:t>
            </a:r>
          </a:p>
        </p:txBody>
      </p:sp>
      <p:sp>
        <p:nvSpPr>
          <p:cNvPr id="2" name="Title 1"/>
          <p:cNvSpPr>
            <a:spLocks noGrp="1"/>
          </p:cNvSpPr>
          <p:nvPr>
            <p:ph type="ctrTitle"/>
          </p:nvPr>
        </p:nvSpPr>
        <p:spPr/>
        <p:txBody>
          <a:bodyPr>
            <a:normAutofit/>
          </a:bodyPr>
          <a:lstStyle/>
          <a:p>
            <a:pPr algn="ctr"/>
            <a:r>
              <a:rPr lang="en-US" sz="3200" dirty="0" smtClean="0"/>
              <a:t>Original Appointment Date</a:t>
            </a:r>
            <a:endParaRPr lang="en-US" sz="3200" dirty="0"/>
          </a:p>
        </p:txBody>
      </p:sp>
    </p:spTree>
    <p:extLst>
      <p:ext uri="{BB962C8B-B14F-4D97-AF65-F5344CB8AC3E}">
        <p14:creationId xmlns:p14="http://schemas.microsoft.com/office/powerpoint/2010/main" val="42843796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subTitle" idx="1"/>
          </p:nvPr>
        </p:nvSpPr>
        <p:spPr>
          <a:xfrm>
            <a:off x="914400" y="3505200"/>
            <a:ext cx="7696200" cy="2209800"/>
          </a:xfrm>
        </p:spPr>
        <p:txBody>
          <a:bodyPr>
            <a:normAutofit/>
          </a:bodyPr>
          <a:lstStyle/>
          <a:p>
            <a:pPr algn="l"/>
            <a:r>
              <a:rPr lang="en-US" b="1" dirty="0" smtClean="0"/>
              <a:t>It is extremely important for agencies to understand the Pay Progression Tab </a:t>
            </a:r>
            <a:r>
              <a:rPr lang="en-US" b="1" smtClean="0"/>
              <a:t>and its </a:t>
            </a:r>
            <a:r>
              <a:rPr lang="en-US" b="1" dirty="0" smtClean="0"/>
              <a:t>function.  These dates control benefits, leave accrual, overtime rates and increment. </a:t>
            </a:r>
          </a:p>
          <a:p>
            <a:pPr marL="457200" indent="-457200" algn="l">
              <a:buFont typeface="Arial" pitchFamily="34" charset="0"/>
              <a:buChar char="•"/>
            </a:pPr>
            <a:endParaRPr lang="en-US" b="1" dirty="0" smtClean="0"/>
          </a:p>
          <a:p>
            <a:pPr marL="457200" indent="-457200" algn="l">
              <a:buFont typeface="Arial" pitchFamily="34" charset="0"/>
              <a:buChar char="•"/>
            </a:pPr>
            <a:endParaRPr lang="en-US" b="1" dirty="0" smtClean="0"/>
          </a:p>
        </p:txBody>
      </p:sp>
      <p:sp>
        <p:nvSpPr>
          <p:cNvPr id="2" name="Title 1"/>
          <p:cNvSpPr>
            <a:spLocks noGrp="1"/>
          </p:cNvSpPr>
          <p:nvPr>
            <p:ph type="ctrTitle"/>
          </p:nvPr>
        </p:nvSpPr>
        <p:spPr/>
        <p:txBody>
          <a:bodyPr>
            <a:normAutofit/>
          </a:bodyPr>
          <a:lstStyle/>
          <a:p>
            <a:pPr algn="ctr"/>
            <a:r>
              <a:rPr lang="en-US" sz="3200" dirty="0" smtClean="0"/>
              <a:t>Pay Progression Tab</a:t>
            </a:r>
            <a:endParaRPr lang="en-US" sz="3200" dirty="0"/>
          </a:p>
        </p:txBody>
      </p:sp>
    </p:spTree>
    <p:extLst>
      <p:ext uri="{BB962C8B-B14F-4D97-AF65-F5344CB8AC3E}">
        <p14:creationId xmlns:p14="http://schemas.microsoft.com/office/powerpoint/2010/main" val="28847061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subTitle" idx="1"/>
          </p:nvPr>
        </p:nvSpPr>
        <p:spPr>
          <a:xfrm>
            <a:off x="914400" y="3352800"/>
            <a:ext cx="7696200" cy="2362200"/>
          </a:xfrm>
        </p:spPr>
        <p:txBody>
          <a:bodyPr>
            <a:normAutofit/>
          </a:bodyPr>
          <a:lstStyle/>
          <a:p>
            <a:pPr algn="l"/>
            <a:r>
              <a:rPr lang="en-US" b="1" dirty="0" smtClean="0"/>
              <a:t>The Pay Progression Start Date is the first time the individual was ever hired as a State employee.  This  includes, permanent, temporary, DOP covered and non-DOP covered employment.  Hours and minutes are also included in this date if applicable.</a:t>
            </a:r>
          </a:p>
        </p:txBody>
      </p:sp>
      <p:sp>
        <p:nvSpPr>
          <p:cNvPr id="2" name="Title 1"/>
          <p:cNvSpPr>
            <a:spLocks noGrp="1"/>
          </p:cNvSpPr>
          <p:nvPr>
            <p:ph type="ctrTitle"/>
          </p:nvPr>
        </p:nvSpPr>
        <p:spPr/>
        <p:txBody>
          <a:bodyPr>
            <a:normAutofit/>
          </a:bodyPr>
          <a:lstStyle/>
          <a:p>
            <a:pPr algn="ctr"/>
            <a:r>
              <a:rPr lang="en-US" sz="3200" dirty="0" smtClean="0"/>
              <a:t>Pay Progression Start Date</a:t>
            </a:r>
            <a:endParaRPr lang="en-US" sz="3200" dirty="0"/>
          </a:p>
        </p:txBody>
      </p:sp>
    </p:spTree>
    <p:extLst>
      <p:ext uri="{BB962C8B-B14F-4D97-AF65-F5344CB8AC3E}">
        <p14:creationId xmlns:p14="http://schemas.microsoft.com/office/powerpoint/2010/main" val="13537089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subTitle" idx="1"/>
          </p:nvPr>
        </p:nvSpPr>
        <p:spPr>
          <a:xfrm>
            <a:off x="914400" y="3352800"/>
            <a:ext cx="7696200" cy="2362200"/>
          </a:xfrm>
        </p:spPr>
        <p:txBody>
          <a:bodyPr>
            <a:normAutofit/>
          </a:bodyPr>
          <a:lstStyle/>
          <a:p>
            <a:pPr algn="l"/>
            <a:r>
              <a:rPr lang="en-US" b="1" dirty="0" smtClean="0"/>
              <a:t>The Benefits Progression Start Date is the most recent date the individual was hired into a benefits eligible position.</a:t>
            </a:r>
          </a:p>
        </p:txBody>
      </p:sp>
      <p:sp>
        <p:nvSpPr>
          <p:cNvPr id="2" name="Title 1"/>
          <p:cNvSpPr>
            <a:spLocks noGrp="1"/>
          </p:cNvSpPr>
          <p:nvPr>
            <p:ph type="ctrTitle"/>
          </p:nvPr>
        </p:nvSpPr>
        <p:spPr/>
        <p:txBody>
          <a:bodyPr>
            <a:normAutofit/>
          </a:bodyPr>
          <a:lstStyle/>
          <a:p>
            <a:pPr algn="ctr"/>
            <a:r>
              <a:rPr lang="en-US" sz="3200" dirty="0" smtClean="0"/>
              <a:t>Benefits Progression Start Date</a:t>
            </a:r>
            <a:endParaRPr lang="en-US" sz="3200" dirty="0"/>
          </a:p>
        </p:txBody>
      </p:sp>
    </p:spTree>
    <p:extLst>
      <p:ext uri="{BB962C8B-B14F-4D97-AF65-F5344CB8AC3E}">
        <p14:creationId xmlns:p14="http://schemas.microsoft.com/office/powerpoint/2010/main" val="8990724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subTitle" idx="1"/>
          </p:nvPr>
        </p:nvSpPr>
        <p:spPr>
          <a:xfrm>
            <a:off x="972312" y="3352800"/>
            <a:ext cx="7696200" cy="2971800"/>
          </a:xfrm>
        </p:spPr>
        <p:txBody>
          <a:bodyPr>
            <a:normAutofit fontScale="92500" lnSpcReduction="10000"/>
          </a:bodyPr>
          <a:lstStyle/>
          <a:p>
            <a:pPr marL="457200" indent="-457200" algn="l">
              <a:buFont typeface="Arial" panose="020B0604020202020204" pitchFamily="34" charset="0"/>
              <a:buChar char="•"/>
            </a:pPr>
            <a:r>
              <a:rPr lang="en-US" b="1" dirty="0" smtClean="0"/>
              <a:t>The Leave Progression Start Date is the date used to determine when an employee’s annual leave accrual should be increased.  This date is effected by leaves of absence and prior State service.</a:t>
            </a:r>
          </a:p>
          <a:p>
            <a:pPr marL="457200" indent="-457200" algn="l">
              <a:buFont typeface="Arial" panose="020B0604020202020204" pitchFamily="34" charset="0"/>
              <a:buChar char="•"/>
            </a:pPr>
            <a:r>
              <a:rPr lang="en-US" b="1" dirty="0" smtClean="0"/>
              <a:t>Anytime a leave return is processed the Leave Progression Start Date MUST be adjusted. </a:t>
            </a:r>
          </a:p>
          <a:p>
            <a:pPr marL="457200" indent="-457200" algn="l">
              <a:buFont typeface="Arial" panose="020B0604020202020204" pitchFamily="34" charset="0"/>
              <a:buChar char="•"/>
            </a:pPr>
            <a:r>
              <a:rPr lang="en-US" b="1" dirty="0" smtClean="0"/>
              <a:t>A tenure calculation will be required upon each leave return processed for an employee.</a:t>
            </a:r>
          </a:p>
        </p:txBody>
      </p:sp>
      <p:sp>
        <p:nvSpPr>
          <p:cNvPr id="2" name="Title 1"/>
          <p:cNvSpPr>
            <a:spLocks noGrp="1"/>
          </p:cNvSpPr>
          <p:nvPr>
            <p:ph type="ctrTitle"/>
          </p:nvPr>
        </p:nvSpPr>
        <p:spPr/>
        <p:txBody>
          <a:bodyPr>
            <a:normAutofit/>
          </a:bodyPr>
          <a:lstStyle/>
          <a:p>
            <a:pPr algn="ctr"/>
            <a:r>
              <a:rPr lang="en-US" sz="3200" dirty="0" smtClean="0"/>
              <a:t>Leave Progression Start Date</a:t>
            </a:r>
            <a:endParaRPr lang="en-US" sz="3200" dirty="0"/>
          </a:p>
        </p:txBody>
      </p:sp>
    </p:spTree>
    <p:extLst>
      <p:ext uri="{BB962C8B-B14F-4D97-AF65-F5344CB8AC3E}">
        <p14:creationId xmlns:p14="http://schemas.microsoft.com/office/powerpoint/2010/main" val="28617392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228600" y="3200400"/>
            <a:ext cx="8686800" cy="3124200"/>
          </a:xfrm>
        </p:spPr>
        <p:txBody>
          <a:bodyPr>
            <a:normAutofit/>
          </a:bodyPr>
          <a:lstStyle/>
          <a:p>
            <a:r>
              <a:rPr lang="en-US" b="1" dirty="0" err="1" smtClean="0"/>
              <a:t>GoLive</a:t>
            </a:r>
            <a:r>
              <a:rPr lang="en-US" b="1" dirty="0" smtClean="0"/>
              <a:t> implementation for Wave 2 agencies,  </a:t>
            </a:r>
          </a:p>
          <a:p>
            <a:r>
              <a:rPr lang="en-US" b="1" u="sng" dirty="0" smtClean="0">
                <a:solidFill>
                  <a:schemeClr val="tx1"/>
                </a:solidFill>
              </a:rPr>
              <a:t>MAY 14, 2016</a:t>
            </a:r>
            <a:endParaRPr lang="en-US" b="1" dirty="0"/>
          </a:p>
          <a:p>
            <a:r>
              <a:rPr lang="en-US" b="1" dirty="0" smtClean="0"/>
              <a:t>The Division of Personnel, in cooperation with </a:t>
            </a:r>
            <a:r>
              <a:rPr lang="en-US" b="1" dirty="0" err="1" smtClean="0"/>
              <a:t>wvOASIS</a:t>
            </a:r>
            <a:r>
              <a:rPr lang="en-US" b="1" dirty="0" smtClean="0"/>
              <a:t> have been working to identify the most common challenges for agencies.</a:t>
            </a:r>
          </a:p>
          <a:p>
            <a:r>
              <a:rPr lang="en-US" b="1" dirty="0" smtClean="0"/>
              <a:t>This session will discuss those challenges and resolutions.</a:t>
            </a:r>
            <a:endParaRPr lang="en-US" b="1" dirty="0"/>
          </a:p>
        </p:txBody>
      </p:sp>
      <p:sp>
        <p:nvSpPr>
          <p:cNvPr id="2" name="Title 1"/>
          <p:cNvSpPr>
            <a:spLocks noGrp="1"/>
          </p:cNvSpPr>
          <p:nvPr>
            <p:ph type="ctrTitle"/>
          </p:nvPr>
        </p:nvSpPr>
        <p:spPr/>
        <p:txBody>
          <a:bodyPr>
            <a:normAutofit/>
          </a:bodyPr>
          <a:lstStyle/>
          <a:p>
            <a:pPr algn="ctr"/>
            <a:r>
              <a:rPr lang="en-US" dirty="0" err="1" smtClean="0"/>
              <a:t>GoLive</a:t>
            </a:r>
            <a:r>
              <a:rPr lang="en-US" dirty="0" smtClean="0"/>
              <a:t>!!! </a:t>
            </a:r>
            <a:endParaRPr lang="en-US" dirty="0"/>
          </a:p>
        </p:txBody>
      </p:sp>
    </p:spTree>
    <p:extLst>
      <p:ext uri="{BB962C8B-B14F-4D97-AF65-F5344CB8AC3E}">
        <p14:creationId xmlns:p14="http://schemas.microsoft.com/office/powerpoint/2010/main" val="7501197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subTitle" idx="1"/>
          </p:nvPr>
        </p:nvSpPr>
        <p:spPr>
          <a:xfrm>
            <a:off x="976223" y="3657600"/>
            <a:ext cx="7696200" cy="1600200"/>
          </a:xfrm>
        </p:spPr>
        <p:txBody>
          <a:bodyPr>
            <a:normAutofit/>
          </a:bodyPr>
          <a:lstStyle/>
          <a:p>
            <a:pPr marL="457200" indent="-457200" algn="l">
              <a:buFont typeface="Arial" panose="020B0604020202020204" pitchFamily="34" charset="0"/>
              <a:buChar char="•"/>
            </a:pPr>
            <a:r>
              <a:rPr lang="en-US" b="1" dirty="0" smtClean="0"/>
              <a:t>This field is not in use at this time and must be left blank.</a:t>
            </a:r>
          </a:p>
        </p:txBody>
      </p:sp>
      <p:sp>
        <p:nvSpPr>
          <p:cNvPr id="2" name="Title 1"/>
          <p:cNvSpPr>
            <a:spLocks noGrp="1"/>
          </p:cNvSpPr>
          <p:nvPr>
            <p:ph type="ctrTitle"/>
          </p:nvPr>
        </p:nvSpPr>
        <p:spPr/>
        <p:txBody>
          <a:bodyPr>
            <a:normAutofit/>
          </a:bodyPr>
          <a:lstStyle/>
          <a:p>
            <a:pPr algn="ctr"/>
            <a:r>
              <a:rPr lang="en-US" sz="3200" dirty="0" smtClean="0"/>
              <a:t>ACA Non-Assessment Period End</a:t>
            </a:r>
            <a:endParaRPr lang="en-US" sz="3200" dirty="0"/>
          </a:p>
        </p:txBody>
      </p:sp>
    </p:spTree>
    <p:extLst>
      <p:ext uri="{BB962C8B-B14F-4D97-AF65-F5344CB8AC3E}">
        <p14:creationId xmlns:p14="http://schemas.microsoft.com/office/powerpoint/2010/main" val="19439952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subTitle" idx="1"/>
          </p:nvPr>
        </p:nvSpPr>
        <p:spPr>
          <a:xfrm>
            <a:off x="972312" y="3352800"/>
            <a:ext cx="7696200" cy="2971800"/>
          </a:xfrm>
        </p:spPr>
        <p:txBody>
          <a:bodyPr>
            <a:normAutofit fontScale="92500" lnSpcReduction="10000"/>
          </a:bodyPr>
          <a:lstStyle/>
          <a:p>
            <a:pPr marL="457200" indent="-457200" algn="l">
              <a:buFont typeface="Arial" panose="020B0604020202020204" pitchFamily="34" charset="0"/>
              <a:buChar char="•"/>
            </a:pPr>
            <a:r>
              <a:rPr lang="en-US" b="1" dirty="0" smtClean="0"/>
              <a:t>The Increment Service Date is the date used to determine how much increment an employee is entitled to.  This date is effected by leaves of absence and prior State service.</a:t>
            </a:r>
          </a:p>
          <a:p>
            <a:pPr marL="457200" indent="-457200" algn="l">
              <a:buFont typeface="Arial" panose="020B0604020202020204" pitchFamily="34" charset="0"/>
              <a:buChar char="•"/>
            </a:pPr>
            <a:r>
              <a:rPr lang="en-US" b="1" dirty="0" smtClean="0"/>
              <a:t>Anytime a leave return is processed the Leave Progression Start Date MUST be adjusted. </a:t>
            </a:r>
          </a:p>
          <a:p>
            <a:pPr marL="457200" indent="-457200" algn="l">
              <a:buFont typeface="Arial" panose="020B0604020202020204" pitchFamily="34" charset="0"/>
              <a:buChar char="•"/>
            </a:pPr>
            <a:r>
              <a:rPr lang="en-US" b="1" dirty="0" smtClean="0"/>
              <a:t>A tenure calculation will be required upon each leave return processed for an employee.</a:t>
            </a:r>
          </a:p>
        </p:txBody>
      </p:sp>
      <p:sp>
        <p:nvSpPr>
          <p:cNvPr id="2" name="Title 1"/>
          <p:cNvSpPr>
            <a:spLocks noGrp="1"/>
          </p:cNvSpPr>
          <p:nvPr>
            <p:ph type="ctrTitle"/>
          </p:nvPr>
        </p:nvSpPr>
        <p:spPr/>
        <p:txBody>
          <a:bodyPr>
            <a:normAutofit/>
          </a:bodyPr>
          <a:lstStyle/>
          <a:p>
            <a:pPr algn="ctr"/>
            <a:r>
              <a:rPr lang="en-US" sz="3200" dirty="0" smtClean="0"/>
              <a:t>Increment Service Date</a:t>
            </a:r>
            <a:endParaRPr lang="en-US" sz="3200" dirty="0"/>
          </a:p>
        </p:txBody>
      </p:sp>
    </p:spTree>
    <p:extLst>
      <p:ext uri="{BB962C8B-B14F-4D97-AF65-F5344CB8AC3E}">
        <p14:creationId xmlns:p14="http://schemas.microsoft.com/office/powerpoint/2010/main" val="35789371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subTitle" idx="1"/>
          </p:nvPr>
        </p:nvSpPr>
        <p:spPr>
          <a:xfrm>
            <a:off x="972312" y="3352800"/>
            <a:ext cx="7696200" cy="2971800"/>
          </a:xfrm>
        </p:spPr>
        <p:txBody>
          <a:bodyPr>
            <a:normAutofit/>
          </a:bodyPr>
          <a:lstStyle/>
          <a:p>
            <a:pPr marL="457200" indent="-457200" algn="l">
              <a:buFont typeface="Arial" panose="020B0604020202020204" pitchFamily="34" charset="0"/>
              <a:buChar char="•"/>
            </a:pPr>
            <a:r>
              <a:rPr lang="en-US" b="1" dirty="0" smtClean="0"/>
              <a:t>The Division of Personnel has created a calculator to assist agencies in determining the Pay Progression, Benefit Progression, Leave Progression and Increment Service dates.</a:t>
            </a:r>
          </a:p>
          <a:p>
            <a:pPr marL="457200" indent="-457200" algn="l">
              <a:buFont typeface="Arial" panose="020B0604020202020204" pitchFamily="34" charset="0"/>
              <a:buChar char="•"/>
            </a:pPr>
            <a:r>
              <a:rPr lang="en-US" b="1" dirty="0" smtClean="0"/>
              <a:t>It can be found at the Division of Personnel website under the </a:t>
            </a:r>
            <a:r>
              <a:rPr lang="en-US" b="1" dirty="0" err="1" smtClean="0"/>
              <a:t>wvOASIS</a:t>
            </a:r>
            <a:r>
              <a:rPr lang="en-US" b="1" dirty="0" smtClean="0"/>
              <a:t> tab.  </a:t>
            </a:r>
          </a:p>
        </p:txBody>
      </p:sp>
      <p:sp>
        <p:nvSpPr>
          <p:cNvPr id="2" name="Title 1"/>
          <p:cNvSpPr>
            <a:spLocks noGrp="1"/>
          </p:cNvSpPr>
          <p:nvPr>
            <p:ph type="ctrTitle"/>
          </p:nvPr>
        </p:nvSpPr>
        <p:spPr/>
        <p:txBody>
          <a:bodyPr>
            <a:normAutofit/>
          </a:bodyPr>
          <a:lstStyle/>
          <a:p>
            <a:pPr algn="ctr"/>
            <a:r>
              <a:rPr lang="en-US" sz="3200" dirty="0" smtClean="0"/>
              <a:t>Progression Date Calculator</a:t>
            </a:r>
            <a:endParaRPr lang="en-US" sz="3200" dirty="0"/>
          </a:p>
        </p:txBody>
      </p:sp>
    </p:spTree>
    <p:extLst>
      <p:ext uri="{BB962C8B-B14F-4D97-AF65-F5344CB8AC3E}">
        <p14:creationId xmlns:p14="http://schemas.microsoft.com/office/powerpoint/2010/main" val="26703137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subTitle" idx="1"/>
          </p:nvPr>
        </p:nvSpPr>
        <p:spPr>
          <a:xfrm>
            <a:off x="457200" y="3276600"/>
            <a:ext cx="8382000" cy="3276600"/>
          </a:xfrm>
        </p:spPr>
        <p:txBody>
          <a:bodyPr>
            <a:normAutofit/>
          </a:bodyPr>
          <a:lstStyle/>
          <a:p>
            <a:pPr marL="457200" indent="-457200" algn="l">
              <a:buFont typeface="Arial" panose="020B0604020202020204" pitchFamily="34" charset="0"/>
              <a:buChar char="•"/>
            </a:pPr>
            <a:r>
              <a:rPr lang="en-US" b="1" dirty="0" smtClean="0"/>
              <a:t>Wave 2 agencies have a distinct advantage over Wave 1 because we know more, we understand more and there are more tools available.</a:t>
            </a:r>
          </a:p>
          <a:p>
            <a:pPr marL="457200" indent="-457200" algn="l">
              <a:buFont typeface="Arial" panose="020B0604020202020204" pitchFamily="34" charset="0"/>
              <a:buChar char="•"/>
            </a:pPr>
            <a:r>
              <a:rPr lang="en-US" b="1" dirty="0" smtClean="0"/>
              <a:t>Make sure you give enough time for transactions to be processed through your agency, DOP, CPU </a:t>
            </a:r>
            <a:r>
              <a:rPr lang="en-US" b="1" smtClean="0"/>
              <a:t>and the State </a:t>
            </a:r>
            <a:r>
              <a:rPr lang="en-US" b="1" dirty="0" smtClean="0"/>
              <a:t>Budget Office.</a:t>
            </a:r>
          </a:p>
          <a:p>
            <a:pPr marL="457200" indent="-457200" algn="l">
              <a:buFont typeface="Arial" panose="020B0604020202020204" pitchFamily="34" charset="0"/>
              <a:buChar char="•"/>
            </a:pPr>
            <a:r>
              <a:rPr lang="en-US" b="1" dirty="0" smtClean="0"/>
              <a:t>Get ready because we </a:t>
            </a:r>
            <a:r>
              <a:rPr lang="en-US" b="1" u="sng" dirty="0" err="1" smtClean="0">
                <a:solidFill>
                  <a:schemeClr val="tx1"/>
                </a:solidFill>
              </a:rPr>
              <a:t>GoLive</a:t>
            </a:r>
            <a:r>
              <a:rPr lang="en-US" b="1" u="sng" dirty="0" smtClean="0">
                <a:solidFill>
                  <a:schemeClr val="tx1"/>
                </a:solidFill>
              </a:rPr>
              <a:t> on May 14, 2016!</a:t>
            </a:r>
          </a:p>
        </p:txBody>
      </p:sp>
      <p:sp>
        <p:nvSpPr>
          <p:cNvPr id="2" name="Title 1"/>
          <p:cNvSpPr>
            <a:spLocks noGrp="1"/>
          </p:cNvSpPr>
          <p:nvPr>
            <p:ph type="ctrTitle"/>
          </p:nvPr>
        </p:nvSpPr>
        <p:spPr/>
        <p:txBody>
          <a:bodyPr>
            <a:normAutofit/>
          </a:bodyPr>
          <a:lstStyle/>
          <a:p>
            <a:pPr algn="ctr"/>
            <a:r>
              <a:rPr lang="en-US" sz="3200" dirty="0" smtClean="0"/>
              <a:t>Conclusion</a:t>
            </a:r>
            <a:endParaRPr lang="en-US" sz="3200" dirty="0"/>
          </a:p>
        </p:txBody>
      </p:sp>
    </p:spTree>
    <p:extLst>
      <p:ext uri="{BB962C8B-B14F-4D97-AF65-F5344CB8AC3E}">
        <p14:creationId xmlns:p14="http://schemas.microsoft.com/office/powerpoint/2010/main" val="25435396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subTitle" idx="1"/>
          </p:nvPr>
        </p:nvSpPr>
        <p:spPr>
          <a:xfrm>
            <a:off x="1295400" y="3581400"/>
            <a:ext cx="6400800" cy="2258568"/>
          </a:xfrm>
        </p:spPr>
        <p:txBody>
          <a:bodyPr>
            <a:normAutofit/>
          </a:bodyPr>
          <a:lstStyle/>
          <a:p>
            <a:pPr algn="l"/>
            <a:r>
              <a:rPr lang="en-US" b="1" dirty="0" smtClean="0"/>
              <a:t>What was identified as a WV-11 in HRIS is now known as an ESMT or TESMT document.</a:t>
            </a:r>
          </a:p>
          <a:p>
            <a:pPr algn="l"/>
            <a:r>
              <a:rPr lang="en-US" b="1" dirty="0" smtClean="0"/>
              <a:t>The transaction, code, and cause are now the PACT and PART codes.</a:t>
            </a:r>
          </a:p>
        </p:txBody>
      </p:sp>
      <p:sp>
        <p:nvSpPr>
          <p:cNvPr id="2" name="Title 1"/>
          <p:cNvSpPr>
            <a:spLocks noGrp="1"/>
          </p:cNvSpPr>
          <p:nvPr>
            <p:ph type="ctrTitle"/>
          </p:nvPr>
        </p:nvSpPr>
        <p:spPr/>
        <p:txBody>
          <a:bodyPr>
            <a:normAutofit/>
          </a:bodyPr>
          <a:lstStyle/>
          <a:p>
            <a:pPr algn="ctr"/>
            <a:r>
              <a:rPr lang="en-US" sz="3200" dirty="0" smtClean="0"/>
              <a:t>PACT AND PART CODES</a:t>
            </a:r>
            <a:endParaRPr lang="en-US" sz="3200" dirty="0"/>
          </a:p>
        </p:txBody>
      </p:sp>
    </p:spTree>
    <p:extLst>
      <p:ext uri="{BB962C8B-B14F-4D97-AF65-F5344CB8AC3E}">
        <p14:creationId xmlns:p14="http://schemas.microsoft.com/office/powerpoint/2010/main" val="13409995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228600" y="3200400"/>
            <a:ext cx="8610600" cy="2895600"/>
          </a:xfrm>
        </p:spPr>
        <p:txBody>
          <a:bodyPr>
            <a:normAutofit fontScale="92500"/>
          </a:bodyPr>
          <a:lstStyle/>
          <a:p>
            <a:pPr marL="457200" indent="-457200" algn="l">
              <a:buFont typeface="Arial" panose="020B0604020202020204" pitchFamily="34" charset="0"/>
              <a:buChar char="•"/>
            </a:pPr>
            <a:r>
              <a:rPr lang="en-US" b="1" dirty="0"/>
              <a:t>Only select </a:t>
            </a:r>
            <a:r>
              <a:rPr lang="en-US" b="1" dirty="0" smtClean="0"/>
              <a:t>the </a:t>
            </a:r>
            <a:r>
              <a:rPr lang="en-US" b="1" dirty="0"/>
              <a:t>PACT and PART code combinations identified in the most recent version of the Personnel Action Code and Reason Guide, found on the </a:t>
            </a:r>
            <a:r>
              <a:rPr lang="en-US" b="1" dirty="0" err="1"/>
              <a:t>wvOASIS</a:t>
            </a:r>
            <a:r>
              <a:rPr lang="en-US" b="1" dirty="0"/>
              <a:t> website</a:t>
            </a:r>
            <a:r>
              <a:rPr lang="en-US" b="1" dirty="0" smtClean="0"/>
              <a:t>.</a:t>
            </a:r>
          </a:p>
          <a:p>
            <a:pPr marL="457200" indent="-457200" algn="l">
              <a:buFont typeface="Arial" panose="020B0604020202020204" pitchFamily="34" charset="0"/>
              <a:buChar char="•"/>
            </a:pPr>
            <a:r>
              <a:rPr lang="en-US" b="1" dirty="0" smtClean="0"/>
              <a:t>The newest version of the guide can be found at:</a:t>
            </a:r>
          </a:p>
          <a:p>
            <a:pPr marL="457200" indent="-457200" algn="l">
              <a:buFont typeface="Arial" panose="020B0604020202020204" pitchFamily="34" charset="0"/>
              <a:buChar char="•"/>
            </a:pPr>
            <a:r>
              <a:rPr lang="en-US" b="1" dirty="0" smtClean="0"/>
              <a:t>Enterprise Readiness – Training – HRM/Payroll –             Supplemental Training Aids/Guides – Personnel Action Code    and Reason Guide</a:t>
            </a:r>
          </a:p>
          <a:p>
            <a:endParaRPr lang="en-US" dirty="0" smtClean="0"/>
          </a:p>
        </p:txBody>
      </p:sp>
      <p:sp>
        <p:nvSpPr>
          <p:cNvPr id="4" name="Title 3"/>
          <p:cNvSpPr>
            <a:spLocks noGrp="1"/>
          </p:cNvSpPr>
          <p:nvPr>
            <p:ph type="ctrTitle"/>
          </p:nvPr>
        </p:nvSpPr>
        <p:spPr/>
        <p:txBody>
          <a:bodyPr/>
          <a:lstStyle/>
          <a:p>
            <a:r>
              <a:rPr lang="en-US" dirty="0" smtClean="0"/>
              <a:t>PACT &amp; PART CODE GUIDE</a:t>
            </a:r>
            <a:endParaRPr lang="en-US" dirty="0"/>
          </a:p>
        </p:txBody>
      </p:sp>
    </p:spTree>
    <p:extLst>
      <p:ext uri="{BB962C8B-B14F-4D97-AF65-F5344CB8AC3E}">
        <p14:creationId xmlns:p14="http://schemas.microsoft.com/office/powerpoint/2010/main" val="18511697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381000" y="3200400"/>
            <a:ext cx="8458200" cy="2895600"/>
          </a:xfrm>
        </p:spPr>
        <p:txBody>
          <a:bodyPr>
            <a:normAutofit fontScale="85000" lnSpcReduction="20000"/>
          </a:bodyPr>
          <a:lstStyle/>
          <a:p>
            <a:r>
              <a:rPr lang="en-US" b="1" dirty="0" smtClean="0"/>
              <a:t>PACT - ORIGL – Original Appointment/New Hire</a:t>
            </a:r>
          </a:p>
          <a:p>
            <a:r>
              <a:rPr lang="en-US" b="1" dirty="0" smtClean="0"/>
              <a:t>PART - CLE – Classified Exempt</a:t>
            </a:r>
          </a:p>
          <a:p>
            <a:r>
              <a:rPr lang="en-US" b="1" dirty="0" smtClean="0"/>
              <a:t>	          PRV – Provisional Appointment</a:t>
            </a:r>
          </a:p>
          <a:p>
            <a:r>
              <a:rPr lang="en-US" b="1" dirty="0" smtClean="0"/>
              <a:t>                     PTP – Part-Time Professional</a:t>
            </a:r>
          </a:p>
          <a:p>
            <a:r>
              <a:rPr lang="en-US" b="1" dirty="0" smtClean="0"/>
              <a:t>            HAB – Hire above Entry</a:t>
            </a:r>
          </a:p>
          <a:p>
            <a:r>
              <a:rPr lang="en-US" b="1" dirty="0" smtClean="0"/>
              <a:t>                          HAM – Hire above Market Rate</a:t>
            </a:r>
          </a:p>
          <a:p>
            <a:r>
              <a:rPr lang="en-US" b="1" dirty="0" smtClean="0"/>
              <a:t>      HSR – Hire Standard</a:t>
            </a:r>
          </a:p>
          <a:p>
            <a:r>
              <a:rPr lang="en-US" b="1" dirty="0" smtClean="0"/>
              <a:t>                                                POR – Provisional to Original Appointment</a:t>
            </a:r>
          </a:p>
        </p:txBody>
      </p:sp>
      <p:sp>
        <p:nvSpPr>
          <p:cNvPr id="4" name="Title 3"/>
          <p:cNvSpPr>
            <a:spLocks noGrp="1"/>
          </p:cNvSpPr>
          <p:nvPr>
            <p:ph type="ctrTitle"/>
          </p:nvPr>
        </p:nvSpPr>
        <p:spPr/>
        <p:txBody>
          <a:bodyPr/>
          <a:lstStyle/>
          <a:p>
            <a:r>
              <a:rPr lang="en-US" dirty="0" smtClean="0"/>
              <a:t>Original Appointment</a:t>
            </a:r>
            <a:br>
              <a:rPr lang="en-US" dirty="0" smtClean="0"/>
            </a:br>
            <a:r>
              <a:rPr lang="en-US" dirty="0" smtClean="0"/>
              <a:t>Terminology</a:t>
            </a:r>
            <a:endParaRPr lang="en-US" dirty="0"/>
          </a:p>
        </p:txBody>
      </p:sp>
    </p:spTree>
    <p:extLst>
      <p:ext uri="{BB962C8B-B14F-4D97-AF65-F5344CB8AC3E}">
        <p14:creationId xmlns:p14="http://schemas.microsoft.com/office/powerpoint/2010/main" val="39681566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990600" y="3505200"/>
            <a:ext cx="6934200" cy="2667000"/>
          </a:xfrm>
        </p:spPr>
        <p:txBody>
          <a:bodyPr>
            <a:normAutofit lnSpcReduction="10000"/>
          </a:bodyPr>
          <a:lstStyle/>
          <a:p>
            <a:pPr marL="457200" indent="-457200" algn="l">
              <a:buFont typeface="Arial" pitchFamily="34" charset="0"/>
              <a:buChar char="•"/>
            </a:pPr>
            <a:r>
              <a:rPr lang="en-US" b="1" dirty="0" smtClean="0"/>
              <a:t>ORIGN – Original Appointment NEOGOV      </a:t>
            </a:r>
            <a:r>
              <a:rPr lang="en-US" b="1" dirty="0" smtClean="0">
                <a:solidFill>
                  <a:srgbClr val="FF0000"/>
                </a:solidFill>
              </a:rPr>
              <a:t>NOT BEING USED AT THIS TIME</a:t>
            </a:r>
          </a:p>
          <a:p>
            <a:pPr marL="457200" indent="-457200" algn="l">
              <a:buFont typeface="Arial" pitchFamily="34" charset="0"/>
              <a:buChar char="•"/>
            </a:pPr>
            <a:r>
              <a:rPr lang="en-US" b="1" dirty="0" smtClean="0"/>
              <a:t>TMPOR – Temporary to Original Appointment – this code is under scrutiny to determine if it will continue to be utilized.  More information will be provided when available.</a:t>
            </a:r>
          </a:p>
        </p:txBody>
      </p:sp>
      <p:sp>
        <p:nvSpPr>
          <p:cNvPr id="4" name="Title 3"/>
          <p:cNvSpPr>
            <a:spLocks noGrp="1"/>
          </p:cNvSpPr>
          <p:nvPr>
            <p:ph type="ctrTitle"/>
          </p:nvPr>
        </p:nvSpPr>
        <p:spPr/>
        <p:txBody>
          <a:bodyPr/>
          <a:lstStyle/>
          <a:p>
            <a:r>
              <a:rPr lang="en-US" dirty="0" smtClean="0"/>
              <a:t>Two New Original Appointment Transactions</a:t>
            </a:r>
            <a:endParaRPr lang="en-US" dirty="0"/>
          </a:p>
        </p:txBody>
      </p:sp>
    </p:spTree>
    <p:extLst>
      <p:ext uri="{BB962C8B-B14F-4D97-AF65-F5344CB8AC3E}">
        <p14:creationId xmlns:p14="http://schemas.microsoft.com/office/powerpoint/2010/main" val="32163962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990600" y="3505200"/>
            <a:ext cx="7924800" cy="2895600"/>
          </a:xfrm>
        </p:spPr>
        <p:txBody>
          <a:bodyPr>
            <a:noAutofit/>
          </a:bodyPr>
          <a:lstStyle/>
          <a:p>
            <a:pPr marL="457200" indent="-457200" algn="l">
              <a:buFont typeface="Arial" pitchFamily="34" charset="0"/>
              <a:buChar char="•"/>
            </a:pPr>
            <a:r>
              <a:rPr lang="en-US" b="1" dirty="0"/>
              <a:t>The correct ESMT doc to process </a:t>
            </a:r>
            <a:r>
              <a:rPr lang="en-US" b="1" dirty="0" smtClean="0"/>
              <a:t>for a first time hire of a temporary employee in the </a:t>
            </a:r>
            <a:r>
              <a:rPr lang="en-US" b="1" dirty="0" err="1" smtClean="0"/>
              <a:t>wvOASIS</a:t>
            </a:r>
            <a:r>
              <a:rPr lang="en-US" b="1" dirty="0" smtClean="0"/>
              <a:t>/Advantage system would be:                                    </a:t>
            </a:r>
            <a:endParaRPr lang="en-US" b="1" dirty="0"/>
          </a:p>
          <a:p>
            <a:pPr algn="l"/>
            <a:r>
              <a:rPr lang="en-US" b="1" dirty="0"/>
              <a:t>       PACT – </a:t>
            </a:r>
            <a:r>
              <a:rPr lang="en-US" b="1" dirty="0" smtClean="0"/>
              <a:t>TEMPS      PART </a:t>
            </a:r>
            <a:r>
              <a:rPr lang="en-US" b="1" dirty="0"/>
              <a:t>– 1K - 1000 HR Temp</a:t>
            </a:r>
          </a:p>
          <a:p>
            <a:pPr algn="l"/>
            <a:r>
              <a:rPr lang="en-US" b="1" dirty="0"/>
              <a:t>		</a:t>
            </a:r>
            <a:r>
              <a:rPr lang="en-US" b="1" dirty="0" smtClean="0"/>
              <a:t>               PART </a:t>
            </a:r>
            <a:r>
              <a:rPr lang="en-US" b="1" dirty="0"/>
              <a:t>– SEA – Seasonal Aide</a:t>
            </a:r>
          </a:p>
          <a:p>
            <a:pPr algn="l"/>
            <a:r>
              <a:rPr lang="en-US" b="1" dirty="0"/>
              <a:t>		             </a:t>
            </a:r>
            <a:r>
              <a:rPr lang="en-US" b="1" dirty="0" smtClean="0"/>
              <a:t>  PART </a:t>
            </a:r>
            <a:r>
              <a:rPr lang="en-US" b="1" dirty="0"/>
              <a:t>– 4GI – Governor’s Intern</a:t>
            </a:r>
          </a:p>
          <a:p>
            <a:pPr marL="457200" indent="-457200" algn="l">
              <a:buFont typeface="Arial" pitchFamily="34" charset="0"/>
              <a:buChar char="•"/>
            </a:pPr>
            <a:endParaRPr lang="en-US" dirty="0" smtClean="0"/>
          </a:p>
        </p:txBody>
      </p:sp>
      <p:sp>
        <p:nvSpPr>
          <p:cNvPr id="4" name="Title 3"/>
          <p:cNvSpPr>
            <a:spLocks noGrp="1"/>
          </p:cNvSpPr>
          <p:nvPr>
            <p:ph type="ctrTitle"/>
          </p:nvPr>
        </p:nvSpPr>
        <p:spPr/>
        <p:txBody>
          <a:bodyPr/>
          <a:lstStyle/>
          <a:p>
            <a:r>
              <a:rPr lang="en-US" dirty="0" smtClean="0"/>
              <a:t>Temporary Appointments</a:t>
            </a:r>
            <a:endParaRPr lang="en-US" dirty="0"/>
          </a:p>
        </p:txBody>
      </p:sp>
    </p:spTree>
    <p:extLst>
      <p:ext uri="{BB962C8B-B14F-4D97-AF65-F5344CB8AC3E}">
        <p14:creationId xmlns:p14="http://schemas.microsoft.com/office/powerpoint/2010/main" val="2515089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457200" y="3505200"/>
            <a:ext cx="8305800" cy="3048000"/>
          </a:xfrm>
        </p:spPr>
        <p:txBody>
          <a:bodyPr>
            <a:normAutofit/>
          </a:bodyPr>
          <a:lstStyle/>
          <a:p>
            <a:pPr marL="457200" indent="-457200" algn="l">
              <a:buFont typeface="Arial" pitchFamily="34" charset="0"/>
              <a:buChar char="•"/>
            </a:pPr>
            <a:r>
              <a:rPr lang="en-US" b="1" dirty="0" smtClean="0"/>
              <a:t>The correct ESMT document to process if the individual has previously been hired in any capacity in the </a:t>
            </a:r>
            <a:r>
              <a:rPr lang="en-US" b="1" dirty="0" err="1" smtClean="0"/>
              <a:t>wvOASIS</a:t>
            </a:r>
            <a:r>
              <a:rPr lang="en-US" b="1" dirty="0" smtClean="0"/>
              <a:t>/Advantage system would be</a:t>
            </a:r>
          </a:p>
          <a:p>
            <a:pPr algn="l"/>
            <a:r>
              <a:rPr lang="en-US" b="1" dirty="0" smtClean="0"/>
              <a:t>      PACT – REHIT          PART – 1K – 1000 HR Temp</a:t>
            </a:r>
          </a:p>
          <a:p>
            <a:pPr algn="l"/>
            <a:r>
              <a:rPr lang="en-US" b="1" dirty="0" smtClean="0"/>
              <a:t>                                           PART – 4GI – Governor’s Intern</a:t>
            </a:r>
          </a:p>
          <a:p>
            <a:pPr algn="l"/>
            <a:r>
              <a:rPr lang="en-US" b="1" dirty="0"/>
              <a:t> </a:t>
            </a:r>
            <a:r>
              <a:rPr lang="en-US" b="1" dirty="0" smtClean="0"/>
              <a:t>                                          PART – SEA – Seasonal Aide</a:t>
            </a:r>
            <a:endParaRPr lang="en-US" b="1" dirty="0"/>
          </a:p>
        </p:txBody>
      </p:sp>
      <p:sp>
        <p:nvSpPr>
          <p:cNvPr id="4" name="Title 3"/>
          <p:cNvSpPr>
            <a:spLocks noGrp="1"/>
          </p:cNvSpPr>
          <p:nvPr>
            <p:ph type="ctrTitle"/>
          </p:nvPr>
        </p:nvSpPr>
        <p:spPr/>
        <p:txBody>
          <a:bodyPr/>
          <a:lstStyle/>
          <a:p>
            <a:r>
              <a:rPr lang="en-US" dirty="0" smtClean="0"/>
              <a:t>Temporary Appointment</a:t>
            </a:r>
            <a:br>
              <a:rPr lang="en-US" dirty="0" smtClean="0"/>
            </a:br>
            <a:r>
              <a:rPr lang="en-US" dirty="0" smtClean="0"/>
              <a:t>Rehires</a:t>
            </a:r>
            <a:endParaRPr lang="en-US" dirty="0"/>
          </a:p>
        </p:txBody>
      </p:sp>
    </p:spTree>
    <p:extLst>
      <p:ext uri="{BB962C8B-B14F-4D97-AF65-F5344CB8AC3E}">
        <p14:creationId xmlns:p14="http://schemas.microsoft.com/office/powerpoint/2010/main" val="40954571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990600" y="3505200"/>
            <a:ext cx="7467600" cy="2438400"/>
          </a:xfrm>
        </p:spPr>
        <p:txBody>
          <a:bodyPr>
            <a:normAutofit lnSpcReduction="10000"/>
          </a:bodyPr>
          <a:lstStyle/>
          <a:p>
            <a:pPr marL="457200" indent="-457200" algn="l">
              <a:buFont typeface="Arial" pitchFamily="34" charset="0"/>
              <a:buChar char="•"/>
            </a:pPr>
            <a:r>
              <a:rPr lang="en-US" dirty="0"/>
              <a:t>The </a:t>
            </a:r>
            <a:r>
              <a:rPr lang="en-US" dirty="0" smtClean="0"/>
              <a:t>ONLY correct Increment Service date for a temporary employee is 12/31/9999.  </a:t>
            </a:r>
          </a:p>
          <a:p>
            <a:pPr marL="457200" indent="-457200" algn="l">
              <a:buFont typeface="Arial" pitchFamily="34" charset="0"/>
              <a:buChar char="•"/>
            </a:pPr>
            <a:r>
              <a:rPr lang="en-US" dirty="0" smtClean="0"/>
              <a:t>Increment Service date is found on the Pay Progression tab which will be discussed in more detail later in this session.         </a:t>
            </a:r>
            <a:endParaRPr lang="en-US" dirty="0"/>
          </a:p>
          <a:p>
            <a:pPr algn="l"/>
            <a:r>
              <a:rPr lang="en-US" dirty="0"/>
              <a:t>       </a:t>
            </a:r>
            <a:endParaRPr lang="en-US" dirty="0" smtClean="0"/>
          </a:p>
        </p:txBody>
      </p:sp>
      <p:sp>
        <p:nvSpPr>
          <p:cNvPr id="4" name="Title 3"/>
          <p:cNvSpPr>
            <a:spLocks noGrp="1"/>
          </p:cNvSpPr>
          <p:nvPr>
            <p:ph type="ctrTitle"/>
          </p:nvPr>
        </p:nvSpPr>
        <p:spPr/>
        <p:txBody>
          <a:bodyPr/>
          <a:lstStyle/>
          <a:p>
            <a:r>
              <a:rPr lang="en-US" dirty="0" smtClean="0"/>
              <a:t>Temporary Appointment</a:t>
            </a:r>
            <a:endParaRPr lang="en-US" dirty="0"/>
          </a:p>
        </p:txBody>
      </p:sp>
    </p:spTree>
    <p:extLst>
      <p:ext uri="{BB962C8B-B14F-4D97-AF65-F5344CB8AC3E}">
        <p14:creationId xmlns:p14="http://schemas.microsoft.com/office/powerpoint/2010/main" val="50957889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187495A18017A489477BA90A7DB4A2E" ma:contentTypeVersion="6" ma:contentTypeDescription="Create a new document." ma:contentTypeScope="" ma:versionID="6e45c52c64115e90f3ce4eb24c2f296a">
  <xsd:schema xmlns:xsd="http://www.w3.org/2001/XMLSchema" xmlns:xs="http://www.w3.org/2001/XMLSchema" xmlns:p="http://schemas.microsoft.com/office/2006/metadata/properties" xmlns:ns1="http://schemas.microsoft.com/sharepoint/v3" targetNamespace="http://schemas.microsoft.com/office/2006/metadata/properties" ma:root="true" ma:fieldsID="789afcfbbc3e7d90a66af169ba721704"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 ma:internalName="PublishingStartDate">
      <xsd:simpleType>
        <xsd:restriction base="dms:Unknown"/>
      </xsd:simpleType>
    </xsd:element>
    <xsd:element name="PublishingExpirationDate" ma:index="5" nillable="true" ma:displayName="Scheduling End Date" ma:description=""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6"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CADC0B67-9F6D-46A3-A7A4-F9CC5D7F4C5B}"/>
</file>

<file path=customXml/itemProps2.xml><?xml version="1.0" encoding="utf-8"?>
<ds:datastoreItem xmlns:ds="http://schemas.openxmlformats.org/officeDocument/2006/customXml" ds:itemID="{E38AF09E-5B6C-4278-AADB-C2570A6209DD}"/>
</file>

<file path=customXml/itemProps3.xml><?xml version="1.0" encoding="utf-8"?>
<ds:datastoreItem xmlns:ds="http://schemas.openxmlformats.org/officeDocument/2006/customXml" ds:itemID="{7CCBC828-E9FB-4585-BFD4-8F5EA5EF1935}"/>
</file>

<file path=docProps/app.xml><?xml version="1.0" encoding="utf-8"?>
<Properties xmlns="http://schemas.openxmlformats.org/officeDocument/2006/extended-properties" xmlns:vt="http://schemas.openxmlformats.org/officeDocument/2006/docPropsVTypes">
  <Template>Equity</Template>
  <TotalTime>1296</TotalTime>
  <Words>1442</Words>
  <Application>Microsoft Office PowerPoint</Application>
  <PresentationFormat>On-screen Show (4:3)</PresentationFormat>
  <Paragraphs>142</Paragraphs>
  <Slides>23</Slides>
  <Notes>21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Franklin Gothic Book</vt:lpstr>
      <vt:lpstr>Perpetua</vt:lpstr>
      <vt:lpstr>Wingdings 2</vt:lpstr>
      <vt:lpstr>Equity</vt:lpstr>
      <vt:lpstr> WV Division of Personnel wvOASIS GoLive for Wave 2 </vt:lpstr>
      <vt:lpstr>GoLive!!! </vt:lpstr>
      <vt:lpstr>PACT AND PART CODES</vt:lpstr>
      <vt:lpstr>PACT &amp; PART CODE GUIDE</vt:lpstr>
      <vt:lpstr>Original Appointment Terminology</vt:lpstr>
      <vt:lpstr>Two New Original Appointment Transactions</vt:lpstr>
      <vt:lpstr>Temporary Appointments</vt:lpstr>
      <vt:lpstr>Temporary Appointment Rehires</vt:lpstr>
      <vt:lpstr>Temporary Appointment</vt:lpstr>
      <vt:lpstr>Documentation</vt:lpstr>
      <vt:lpstr>Uploading Documentation</vt:lpstr>
      <vt:lpstr>Biweekly Pay Schedule</vt:lpstr>
      <vt:lpstr>Original Appointment Date</vt:lpstr>
      <vt:lpstr>Original Appointment Date</vt:lpstr>
      <vt:lpstr>Original Appointment Date</vt:lpstr>
      <vt:lpstr>Pay Progression Tab</vt:lpstr>
      <vt:lpstr>Pay Progression Start Date</vt:lpstr>
      <vt:lpstr>Benefits Progression Start Date</vt:lpstr>
      <vt:lpstr>Leave Progression Start Date</vt:lpstr>
      <vt:lpstr>ACA Non-Assessment Period End</vt:lpstr>
      <vt:lpstr>Increment Service Date</vt:lpstr>
      <vt:lpstr>Progression Date Calculator</vt:lpstr>
      <vt:lpstr>Conclusion</vt:lpstr>
    </vt:vector>
  </TitlesOfParts>
  <Company>West Virginia Office of Technology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WV Division of Personnel Leaves of Absence</dc:title>
  <dc:creator>Collins, Lisa D</dc:creator>
  <cp:lastModifiedBy>Collins, Lisa D</cp:lastModifiedBy>
  <cp:revision>92</cp:revision>
  <cp:lastPrinted>2016-03-30T11:22:56Z</cp:lastPrinted>
  <dcterms:created xsi:type="dcterms:W3CDTF">2012-10-25T17:36:52Z</dcterms:created>
  <dcterms:modified xsi:type="dcterms:W3CDTF">2016-05-02T11:50:05Z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0x0101005187495A18017A489477BA90A7DB4A2E</vt:lpwstr>
  </property>
</Properties>
</file>